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9" r:id="rId3"/>
    <p:sldId id="265" r:id="rId4"/>
    <p:sldId id="257" r:id="rId5"/>
    <p:sldId id="260" r:id="rId6"/>
    <p:sldId id="263" r:id="rId7"/>
    <p:sldId id="261" r:id="rId8"/>
    <p:sldId id="266" r:id="rId9"/>
    <p:sldId id="264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81" r:id="rId19"/>
    <p:sldId id="282" r:id="rId20"/>
    <p:sldId id="277" r:id="rId21"/>
    <p:sldId id="276" r:id="rId22"/>
    <p:sldId id="292" r:id="rId23"/>
    <p:sldId id="284" r:id="rId24"/>
    <p:sldId id="285" r:id="rId25"/>
    <p:sldId id="298" r:id="rId26"/>
    <p:sldId id="288" r:id="rId27"/>
    <p:sldId id="287" r:id="rId28"/>
    <p:sldId id="289" r:id="rId29"/>
    <p:sldId id="291" r:id="rId30"/>
    <p:sldId id="290" r:id="rId31"/>
    <p:sldId id="293" r:id="rId32"/>
    <p:sldId id="296" r:id="rId33"/>
    <p:sldId id="297" r:id="rId34"/>
    <p:sldId id="262" r:id="rId35"/>
    <p:sldId id="278" r:id="rId36"/>
    <p:sldId id="279" r:id="rId37"/>
    <p:sldId id="280" r:id="rId38"/>
    <p:sldId id="294" r:id="rId39"/>
    <p:sldId id="295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RE" id="{6B192EB1-E19A-4C1B-8DE2-832290D199E9}">
          <p14:sldIdLst>
            <p14:sldId id="256"/>
            <p14:sldId id="259"/>
          </p14:sldIdLst>
        </p14:section>
        <p14:section name="INTRODUCTION" id="{DC36055C-253A-4F24-98B4-1535B623D22E}">
          <p14:sldIdLst>
            <p14:sldId id="265"/>
            <p14:sldId id="257"/>
            <p14:sldId id="260"/>
            <p14:sldId id="263"/>
            <p14:sldId id="261"/>
          </p14:sldIdLst>
        </p14:section>
        <p14:section name="OBJECTIFS" id="{A0F9FBC8-9E83-4A8E-9653-D0DA7C282B53}">
          <p14:sldIdLst>
            <p14:sldId id="266"/>
            <p14:sldId id="264"/>
            <p14:sldId id="267"/>
            <p14:sldId id="268"/>
            <p14:sldId id="270"/>
            <p14:sldId id="269"/>
          </p14:sldIdLst>
        </p14:section>
        <p14:section name="NOUVELLE DESIGNATION" id="{7DDD24BC-7073-4432-BF0C-05BD412F956C}">
          <p14:sldIdLst>
            <p14:sldId id="271"/>
            <p14:sldId id="272"/>
            <p14:sldId id="273"/>
            <p14:sldId id="274"/>
            <p14:sldId id="281"/>
            <p14:sldId id="282"/>
            <p14:sldId id="277"/>
          </p14:sldIdLst>
        </p14:section>
        <p14:section name="ETUDE" id="{9B65542E-8CAC-4327-8C19-D897F839C90A}">
          <p14:sldIdLst>
            <p14:sldId id="276"/>
            <p14:sldId id="292"/>
            <p14:sldId id="284"/>
            <p14:sldId id="285"/>
            <p14:sldId id="298"/>
            <p14:sldId id="288"/>
            <p14:sldId id="287"/>
            <p14:sldId id="289"/>
            <p14:sldId id="291"/>
            <p14:sldId id="290"/>
            <p14:sldId id="293"/>
          </p14:sldIdLst>
        </p14:section>
        <p14:section name="CONCLUSION" id="{D454D8AF-8379-43B8-B7E5-782DBCB5EF05}">
          <p14:sldIdLst>
            <p14:sldId id="296"/>
            <p14:sldId id="297"/>
          </p14:sldIdLst>
        </p14:section>
        <p14:section name="ANNEXES" id="{02E58BA0-01FC-49C8-903E-8541738FDC04}">
          <p14:sldIdLst>
            <p14:sldId id="262"/>
            <p14:sldId id="278"/>
            <p14:sldId id="279"/>
            <p14:sldId id="280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AC9"/>
    <a:srgbClr val="948A54"/>
    <a:srgbClr val="DDD9C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9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1D47B-12B1-4556-AA1A-A56FE264BA16}" type="datetimeFigureOut">
              <a:rPr lang="fr-FR" smtClean="0"/>
              <a:t>24/08/2020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81C84-B846-49F1-8C97-A4081006B4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8630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2F0F53-46F4-4C03-A5C1-35D7DD45A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8D3383A-F3E6-49BA-828A-CB76C1A46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5739FE-22CF-4CD0-A70E-553C07A1B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B0953-1AA5-4D22-862C-428FCC1B29EE}" type="datetime1">
              <a:rPr lang="fr-FR" smtClean="0"/>
              <a:t>24/08/2020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16308C-DA2F-4D8A-AA5C-0F2277642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0CBE48-7B4D-409D-AD73-388E4002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755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2EE53C-7ACE-48C6-9FE7-4C322832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9D17FC8-53E3-4B49-ADDD-76C55A813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3E7DA9-0A8A-4B06-A35B-C723CD300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03E70-220F-497E-9652-CFE6FF12F259}" type="datetime1">
              <a:rPr lang="fr-FR" smtClean="0"/>
              <a:t>24/08/2020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9BA147-1F57-4723-9AC6-7FE8CDF62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3B33A2-FCC1-4C3A-BC0D-B84DE6E8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100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8325C38-ECEC-4ECB-8FEE-C4ABC18E92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86A8448-A518-485F-95D2-9743AA858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22AD9C-AAE0-4BBE-91A1-DD5B6790F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F7FA-16EC-4E33-BD97-F13F5F440AE1}" type="datetime1">
              <a:rPr lang="fr-FR" smtClean="0"/>
              <a:t>24/08/2020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A3B2D4-B7E7-4FDD-AD48-7EEF022C3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A58CB3-2B57-458F-A867-4B5AA726C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661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0105A8-0233-4382-A029-5F137500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83E46E-0818-494B-8B28-17F2607FE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0338ED-DDD9-40BA-96E9-B2B354219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8FB5-2D46-4633-84EE-2D0639C86499}" type="datetime1">
              <a:rPr lang="fr-FR" smtClean="0"/>
              <a:t>24/08/2020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A44B41-9624-465E-906E-CC415CCD0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53D59B-CFD9-4863-AF85-061DFD2C9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86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B03CDC-4843-4CD6-971E-C775389E2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5B55BC-B68F-47E6-8AC1-998CAB00D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EC0E57-6036-4829-B645-AB9B77F21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612B3-D153-49D4-BBEB-624BDE8D9FFE}" type="datetime1">
              <a:rPr lang="fr-FR" smtClean="0"/>
              <a:t>24/08/2020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8E3460-1EE0-43A5-8ADF-49173C07E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900E2D-4CCE-400A-9472-34262908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80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B1BEA5-9688-485E-8743-EE290C89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B52825-DA6E-4DF6-BD9E-3B8C8F9BC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4CCDA4-505E-460B-B337-BFEF31790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084303-13B8-455E-A47A-96F55C9FB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7F725-3132-4D0D-A387-B14EBD6977EB}" type="datetime1">
              <a:rPr lang="fr-FR" smtClean="0"/>
              <a:t>24/08/2020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D6538C4-D746-45FA-ABCE-D94213CB0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13FC152-2C61-4178-B9DF-2ACAC0347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32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5F98DD-CB98-4DE2-900D-DBFECF490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DF1D4B-157B-4B27-93F3-5F7A568D6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4682731-B23E-43F4-A193-D4972EA9CE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8A087E8-29EE-4DE0-8A6A-91F57D1C9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123049-5B5D-48E2-8F0F-AED4C62794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96846DB-FDBA-4271-989C-1B11EDDE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D704-DE15-4A66-95D5-F2C54D122798}" type="datetime1">
              <a:rPr lang="fr-FR" smtClean="0"/>
              <a:t>24/08/2020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9700A35-7EE0-43D9-A2F3-D26A00EBD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6633A57-256A-41AF-B73B-6CEFDA374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36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F195DB-4F4B-4206-9B33-C6EE35796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564A4B7-75CF-4771-9382-DA82983B6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06F9-F95E-4122-B4F7-97E0816692CC}" type="datetime1">
              <a:rPr lang="fr-FR" smtClean="0"/>
              <a:t>24/08/2020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7C028-0272-4027-87DC-B649B9BFE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5635D2-BC2E-4A14-AF48-2C84801F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2952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E4B30B4-5988-4292-929B-4D42A3D77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37697-D93F-4CA8-8566-39950FE930C2}" type="datetime1">
              <a:rPr lang="fr-FR" smtClean="0"/>
              <a:t>24/08/2020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1575D4-C416-4B37-943F-A5DBAA78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DECCE2-B2FD-4B93-BE74-7C361D380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1432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D047BB-7079-43CF-938F-0EE0CABF6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FD2DB1-E1C7-4C49-866E-1B07D7FAC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A00139-6555-4E40-9A1D-9F9E0B625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63F9103-7969-4FA5-98A3-3BE3A626E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33830-29C2-4607-9567-3CB4F8F5DFFE}" type="datetime1">
              <a:rPr lang="fr-FR" smtClean="0"/>
              <a:t>24/08/2020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B866C1-45A5-47C9-A4C3-D7B149072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ED5D13E-8D47-49E9-A12E-857C9E834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424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2CE1DD-2F01-408D-987E-A2429A19A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C928227-2553-4E9F-9D75-374779CB70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074439-32C2-411E-BE29-D15037ED6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ED2705-ABED-43B6-8977-D4BE94DC8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DD42-72BA-484B-AFB1-CBF09379054F}" type="datetime1">
              <a:rPr lang="fr-FR" smtClean="0"/>
              <a:t>24/08/2020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7119C14-BB87-433F-BADB-3677BBC22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B4529D-4D9F-4084-8EB7-E1942EAF9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452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DF463ED-A609-4168-ADEE-64A64605A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DEAD4F-428F-4980-9016-4AB06D4C9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1B07F1-ABCD-431D-B4FB-434B52925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1F834-90B1-400D-BC52-145A4626B672}" type="datetime1">
              <a:rPr lang="fr-FR" smtClean="0"/>
              <a:t>24/08/2020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661459-A1C3-4BA4-83BF-0F1898DCC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1B37EC-56E6-4D8B-A082-A0B5FEFE5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4BB60-E83F-4F75-B35D-97102CE4E0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16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9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FF76B17-D6D8-4C4E-AB2D-6225BBE935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6" b="22171"/>
          <a:stretch/>
        </p:blipFill>
        <p:spPr>
          <a:xfrm>
            <a:off x="1" y="0"/>
            <a:ext cx="12192000" cy="53375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9AAC04-B9D4-41AB-89B8-9D123B0071F3}"/>
              </a:ext>
            </a:extLst>
          </p:cNvPr>
          <p:cNvSpPr/>
          <p:nvPr/>
        </p:nvSpPr>
        <p:spPr>
          <a:xfrm>
            <a:off x="-1" y="1727393"/>
            <a:ext cx="12192000" cy="2307265"/>
          </a:xfrm>
          <a:prstGeom prst="rect">
            <a:avLst/>
          </a:prstGeom>
          <a:solidFill>
            <a:schemeClr val="bg1">
              <a:lumMod val="9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C79611-4EFB-4A0B-AEE9-FD3B4215ECC4}"/>
              </a:ext>
            </a:extLst>
          </p:cNvPr>
          <p:cNvSpPr txBox="1"/>
          <p:nvPr/>
        </p:nvSpPr>
        <p:spPr>
          <a:xfrm>
            <a:off x="2836874" y="1833728"/>
            <a:ext cx="6518247" cy="1846659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lang="fr-FR" sz="3800" dirty="0">
                <a:solidFill>
                  <a:schemeClr val="accent4">
                    <a:lumMod val="50000"/>
                  </a:schemeClr>
                </a:solidFill>
                <a:latin typeface="HandelGothic BT" panose="04030805030B02020C03" pitchFamily="82" charset="0"/>
              </a:rPr>
              <a:t>Analyse de données d’exploitation des parcs </a:t>
            </a:r>
            <a:r>
              <a:rPr lang="fr-FR" sz="3800" dirty="0" err="1">
                <a:solidFill>
                  <a:schemeClr val="accent4">
                    <a:lumMod val="50000"/>
                  </a:schemeClr>
                </a:solidFill>
                <a:latin typeface="HandelGothic BT" panose="04030805030B02020C03" pitchFamily="82" charset="0"/>
              </a:rPr>
              <a:t>EnR</a:t>
            </a:r>
            <a:r>
              <a:rPr lang="fr-FR" sz="3800" dirty="0">
                <a:solidFill>
                  <a:schemeClr val="accent4">
                    <a:lumMod val="50000"/>
                  </a:schemeClr>
                </a:solidFill>
                <a:latin typeface="HandelGothic BT" panose="04030805030B02020C03" pitchFamily="82" charset="0"/>
              </a:rPr>
              <a:t> </a:t>
            </a:r>
            <a:r>
              <a:rPr lang="fr-FR" sz="3800" dirty="0" err="1">
                <a:solidFill>
                  <a:schemeClr val="accent4">
                    <a:lumMod val="50000"/>
                  </a:schemeClr>
                </a:solidFill>
                <a:latin typeface="HandelGothic BT" panose="04030805030B02020C03" pitchFamily="82" charset="0"/>
              </a:rPr>
              <a:t>Valemo</a:t>
            </a:r>
            <a:r>
              <a:rPr lang="fr-FR" sz="3800" dirty="0">
                <a:solidFill>
                  <a:schemeClr val="accent4">
                    <a:lumMod val="50000"/>
                  </a:schemeClr>
                </a:solidFill>
                <a:latin typeface="HandelGothic BT" panose="04030805030B02020C03" pitchFamily="82" charset="0"/>
              </a:rPr>
              <a:t> 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DEB9D88-F783-4EEB-94DE-9145FA6055E2}"/>
              </a:ext>
            </a:extLst>
          </p:cNvPr>
          <p:cNvSpPr txBox="1">
            <a:spLocks/>
          </p:cNvSpPr>
          <p:nvPr/>
        </p:nvSpPr>
        <p:spPr>
          <a:xfrm>
            <a:off x="1524000" y="2087098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>
              <a:solidFill>
                <a:schemeClr val="accent6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0CBE20A-5FA7-488B-95D5-24A08AA522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6813" y="5238000"/>
            <a:ext cx="2030773" cy="1620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A71374E-738B-4B2F-A556-17FBC0AB4612}"/>
              </a:ext>
            </a:extLst>
          </p:cNvPr>
          <p:cNvSpPr txBox="1"/>
          <p:nvPr/>
        </p:nvSpPr>
        <p:spPr>
          <a:xfrm>
            <a:off x="4304414" y="5624623"/>
            <a:ext cx="3583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Arthur LAFFARGUE</a:t>
            </a:r>
          </a:p>
          <a:p>
            <a:pPr algn="ctr"/>
            <a:r>
              <a:rPr lang="fr-FR" sz="2000" dirty="0"/>
              <a:t>18/09/2020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7EF5919-F7DD-4D3C-A124-31734A07D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0" y="5600053"/>
            <a:ext cx="2835000" cy="5040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7B3A116-9D6C-476C-8C2D-826F275DA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5" y="6161069"/>
            <a:ext cx="2481230" cy="504000"/>
          </a:xfrm>
          <a:prstGeom prst="rect">
            <a:avLst/>
          </a:prstGeom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0BC27B17-C3D5-43D8-A5CF-2639C8EFA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4520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10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La description des arrêts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449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OBJECTIFS DU STAGE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83813345-6F6E-454E-B2D4-1196F20C4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3000" dirty="0">
                <a:solidFill>
                  <a:schemeClr val="accent3">
                    <a:lumMod val="50000"/>
                  </a:schemeClr>
                </a:solidFill>
              </a:rPr>
              <a:t>La main courante actuelle : </a:t>
            </a:r>
          </a:p>
          <a:p>
            <a:r>
              <a:rPr lang="fr-FR" sz="2600" dirty="0"/>
              <a:t>Projet, date début et fin, pertes et durée … ; </a:t>
            </a:r>
          </a:p>
          <a:p>
            <a:r>
              <a:rPr lang="fr-FR" sz="2600" dirty="0"/>
              <a:t>Le statut (message automatique) ; </a:t>
            </a:r>
          </a:p>
          <a:p>
            <a:r>
              <a:rPr lang="fr-FR" sz="2600" dirty="0"/>
              <a:t>Les FAMILLES ; </a:t>
            </a:r>
          </a:p>
          <a:p>
            <a:r>
              <a:rPr lang="fr-FR" sz="2600" dirty="0"/>
              <a:t>Commentaires ;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3000" dirty="0">
                <a:solidFill>
                  <a:schemeClr val="accent3">
                    <a:lumMod val="50000"/>
                  </a:schemeClr>
                </a:solidFill>
              </a:rPr>
              <a:t>Les Familles</a:t>
            </a:r>
          </a:p>
          <a:p>
            <a:r>
              <a:rPr lang="fr-FR" sz="2600" dirty="0"/>
              <a:t>Rédaction rapports ; </a:t>
            </a:r>
          </a:p>
          <a:p>
            <a:r>
              <a:rPr lang="fr-FR" sz="2600" dirty="0"/>
              <a:t>Suivi et analyse des pannes ; </a:t>
            </a:r>
          </a:p>
          <a:p>
            <a:r>
              <a:rPr lang="fr-FR" sz="2600" dirty="0"/>
              <a:t>Etudes et recherches (surveillance) ;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sz="2400" dirty="0"/>
              <a:t> </a:t>
            </a:r>
          </a:p>
          <a:p>
            <a:endParaRPr lang="fr-FR" sz="2400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1B26CE6-5992-4605-8100-F3F367526842}"/>
              </a:ext>
            </a:extLst>
          </p:cNvPr>
          <p:cNvSpPr/>
          <p:nvPr/>
        </p:nvSpPr>
        <p:spPr>
          <a:xfrm>
            <a:off x="742506" y="2934581"/>
            <a:ext cx="3127745" cy="457200"/>
          </a:xfrm>
          <a:prstGeom prst="round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21AF1F-E6FB-4047-A5A0-3C0D8EC4E87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870251" y="3163181"/>
            <a:ext cx="2225749" cy="0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0EC75E78-D001-4EA0-9D43-2AECCCA81BD5}"/>
              </a:ext>
            </a:extLst>
          </p:cNvPr>
          <p:cNvSpPr txBox="1"/>
          <p:nvPr/>
        </p:nvSpPr>
        <p:spPr>
          <a:xfrm>
            <a:off x="6104892" y="2940746"/>
            <a:ext cx="2505707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i="1" dirty="0"/>
              <a:t>Système descriptif</a:t>
            </a:r>
          </a:p>
        </p:txBody>
      </p:sp>
    </p:spTree>
    <p:extLst>
      <p:ext uri="{BB962C8B-B14F-4D97-AF65-F5344CB8AC3E}">
        <p14:creationId xmlns:p14="http://schemas.microsoft.com/office/powerpoint/2010/main" val="1721782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35D6E4-042E-4866-ABD9-0EA4F70A1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4584" y="2198906"/>
            <a:ext cx="6436585" cy="45225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11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Les familles de statuts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449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OBJECTIFS DU STAGE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D265143-21E3-49A0-A341-8BB6CA0AE1B5}"/>
              </a:ext>
            </a:extLst>
          </p:cNvPr>
          <p:cNvSpPr txBox="1"/>
          <p:nvPr/>
        </p:nvSpPr>
        <p:spPr>
          <a:xfrm>
            <a:off x="4630969" y="1647525"/>
            <a:ext cx="7123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>
                <a:solidFill>
                  <a:schemeClr val="bg1">
                    <a:lumMod val="50000"/>
                  </a:schemeClr>
                </a:solidFill>
              </a:rPr>
              <a:t>Durée (J) d’arrêts par famille – flotte VALEMO </a:t>
            </a:r>
          </a:p>
        </p:txBody>
      </p:sp>
    </p:spTree>
    <p:extLst>
      <p:ext uri="{BB962C8B-B14F-4D97-AF65-F5344CB8AC3E}">
        <p14:creationId xmlns:p14="http://schemas.microsoft.com/office/powerpoint/2010/main" val="440434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35D6E4-042E-4866-ABD9-0EA4F70A1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4584" y="2198906"/>
            <a:ext cx="6436585" cy="45225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F9A454-A3E3-4CE8-8771-708FE58663F2}"/>
              </a:ext>
            </a:extLst>
          </p:cNvPr>
          <p:cNvSpPr/>
          <p:nvPr/>
        </p:nvSpPr>
        <p:spPr>
          <a:xfrm>
            <a:off x="0" y="4054032"/>
            <a:ext cx="12192000" cy="2413278"/>
          </a:xfrm>
          <a:prstGeom prst="rect">
            <a:avLst/>
          </a:prstGeom>
          <a:solidFill>
            <a:schemeClr val="bg1">
              <a:lumMod val="75000"/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12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Les familles de statuts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449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OBJECTIFS DU STAGE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83813345-6F6E-454E-B2D4-1196F20C4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351" y="4054032"/>
            <a:ext cx="8095713" cy="2434744"/>
          </a:xfrm>
          <a:noFill/>
        </p:spPr>
        <p:txBody>
          <a:bodyPr>
            <a:normAutofit/>
          </a:bodyPr>
          <a:lstStyle/>
          <a:p>
            <a:pPr marL="0" indent="0">
              <a:buClr>
                <a:srgbClr val="C00000"/>
              </a:buClr>
              <a:buNone/>
            </a:pPr>
            <a:r>
              <a:rPr lang="fr-FR" dirty="0">
                <a:solidFill>
                  <a:srgbClr val="C00000"/>
                </a:solidFill>
              </a:rPr>
              <a:t>Limitations </a:t>
            </a:r>
          </a:p>
          <a:p>
            <a:pPr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fr-FR" sz="2400" dirty="0"/>
              <a:t>Définitions ambigües et relatives ; </a:t>
            </a:r>
          </a:p>
          <a:p>
            <a:pPr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fr-FR" sz="2400" dirty="0"/>
              <a:t>Mélange entre les pannes et les évènements d’exploitation ; </a:t>
            </a:r>
          </a:p>
          <a:p>
            <a:pPr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fr-FR" sz="2400" dirty="0"/>
              <a:t>Manque de précision sur les pannes ; </a:t>
            </a:r>
          </a:p>
          <a:p>
            <a:pPr>
              <a:buClr>
                <a:srgbClr val="C00000"/>
              </a:buClr>
              <a:buFont typeface="Calibri" panose="020F0502020204030204" pitchFamily="34" charset="0"/>
              <a:buChar char="×"/>
            </a:pPr>
            <a:endParaRPr lang="fr-FR" sz="2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D265143-21E3-49A0-A341-8BB6CA0AE1B5}"/>
              </a:ext>
            </a:extLst>
          </p:cNvPr>
          <p:cNvSpPr txBox="1"/>
          <p:nvPr/>
        </p:nvSpPr>
        <p:spPr>
          <a:xfrm>
            <a:off x="4630969" y="1647525"/>
            <a:ext cx="7123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>
                <a:solidFill>
                  <a:schemeClr val="bg1">
                    <a:lumMod val="50000"/>
                  </a:schemeClr>
                </a:solidFill>
              </a:rPr>
              <a:t>Durée (J) d’arrêts par famille – flotte VALEMO </a:t>
            </a:r>
          </a:p>
        </p:txBody>
      </p:sp>
    </p:spTree>
    <p:extLst>
      <p:ext uri="{BB962C8B-B14F-4D97-AF65-F5344CB8AC3E}">
        <p14:creationId xmlns:p14="http://schemas.microsoft.com/office/powerpoint/2010/main" val="199028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0DA687-F372-4A46-9761-9A92F68DF71E}"/>
              </a:ext>
            </a:extLst>
          </p:cNvPr>
          <p:cNvSpPr/>
          <p:nvPr/>
        </p:nvSpPr>
        <p:spPr>
          <a:xfrm>
            <a:off x="838200" y="1825624"/>
            <a:ext cx="10515600" cy="5098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13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Objectifs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449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OBJECTIFS DU STAGE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83813345-6F6E-454E-B2D4-1196F20C4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29687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</a:rPr>
              <a:t>Conception de la nouvelle classification 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Concevoir une nouvelle classification des arrêts ;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Validation par le groupe de travail « outils suivi» 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Démontrer l’automatisation de traitement courant ;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221885-8FC6-4E1E-8789-4CBF607585DF}"/>
              </a:ext>
            </a:extLst>
          </p:cNvPr>
          <p:cNvSpPr/>
          <p:nvPr/>
        </p:nvSpPr>
        <p:spPr>
          <a:xfrm>
            <a:off x="838200" y="4359088"/>
            <a:ext cx="10515600" cy="5098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contenu 10">
            <a:extLst>
              <a:ext uri="{FF2B5EF4-FFF2-40B4-BE49-F238E27FC236}">
                <a16:creationId xmlns:a16="http://schemas.microsoft.com/office/drawing/2014/main" id="{10B1277B-DC6C-4A01-8F23-350FA4D58B33}"/>
              </a:ext>
            </a:extLst>
          </p:cNvPr>
          <p:cNvSpPr txBox="1">
            <a:spLocks/>
          </p:cNvSpPr>
          <p:nvPr/>
        </p:nvSpPr>
        <p:spPr>
          <a:xfrm>
            <a:off x="838200" y="4359089"/>
            <a:ext cx="10515600" cy="2129687"/>
          </a:xfrm>
          <a:prstGeom prst="rect">
            <a:avLst/>
          </a:prstGeom>
          <a:ln w="19050">
            <a:solidFill>
              <a:schemeClr val="accent6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1"/>
                </a:solidFill>
              </a:rPr>
              <a:t>Utilisation de la nouvelle classification 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Etude des arrêts d’un parc 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Démontrer l’apport de la nouvelle classification;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Préparer l’intégration de la solution dans l’entreprise ;  </a:t>
            </a:r>
          </a:p>
        </p:txBody>
      </p:sp>
    </p:spTree>
    <p:extLst>
      <p:ext uri="{BB962C8B-B14F-4D97-AF65-F5344CB8AC3E}">
        <p14:creationId xmlns:p14="http://schemas.microsoft.com/office/powerpoint/2010/main" val="2894890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FFB12671-D519-4A4F-B35E-0C0DB580B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2"/>
          <a:stretch/>
        </p:blipFill>
        <p:spPr>
          <a:xfrm>
            <a:off x="0" y="0"/>
            <a:ext cx="588934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8BA9E3E-56C9-4B94-94EC-6D9E67387C19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rgbClr val="F2F2F2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14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759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NOUVELLE CLASSIFICATION DES ARRETS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842FD537-5A90-4F70-A344-3C9C00988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646659"/>
              </p:ext>
            </p:extLst>
          </p:nvPr>
        </p:nvGraphicFramePr>
        <p:xfrm>
          <a:off x="6542568" y="1539908"/>
          <a:ext cx="4383143" cy="48164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83143">
                  <a:extLst>
                    <a:ext uri="{9D8B030D-6E8A-4147-A177-3AD203B41FA5}">
                      <a16:colId xmlns:a16="http://schemas.microsoft.com/office/drawing/2014/main" val="2099309272"/>
                    </a:ext>
                  </a:extLst>
                </a:gridCol>
              </a:tblGrid>
              <a:tr h="1204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b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INTRODUCTION ET CONTEXTE</a:t>
                      </a:r>
                      <a:endParaRPr kumimoji="0" lang="fr-F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216000" marT="144000" marB="14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612913"/>
                  </a:ext>
                </a:extLst>
              </a:tr>
              <a:tr h="1204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b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OBJECTIFS DU STAGE</a:t>
                      </a:r>
                      <a:endParaRPr kumimoji="0" lang="fr-F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216000" marT="144000" marB="14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910239"/>
                  </a:ext>
                </a:extLst>
              </a:tr>
              <a:tr h="1204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b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NOUVELLE CLASSIFICATION DES ARRÊTS</a:t>
                      </a:r>
                      <a:endParaRPr kumimoji="0" lang="fr-F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108000" marT="144000" marB="14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791781"/>
                  </a:ext>
                </a:extLst>
              </a:tr>
              <a:tr h="1204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b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ETUDE DE PARCS VALEMO </a:t>
                      </a:r>
                      <a:endParaRPr kumimoji="0" lang="fr-F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216000" marT="144000" marB="14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082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228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15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Les outils normatifs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5236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NOUVELLE CLASSIFICATION DES ARRETS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163993C-E332-43F0-B9A8-253C07515303}"/>
              </a:ext>
            </a:extLst>
          </p:cNvPr>
          <p:cNvCxnSpPr>
            <a:cxnSpLocks/>
          </p:cNvCxnSpPr>
          <p:nvPr/>
        </p:nvCxnSpPr>
        <p:spPr>
          <a:xfrm>
            <a:off x="6096000" y="2130083"/>
            <a:ext cx="0" cy="34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239ADF0-0470-4D28-96CF-A0762CFA54B7}"/>
              </a:ext>
            </a:extLst>
          </p:cNvPr>
          <p:cNvSpPr txBox="1"/>
          <p:nvPr/>
        </p:nvSpPr>
        <p:spPr>
          <a:xfrm>
            <a:off x="546691" y="2440170"/>
            <a:ext cx="58620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accent5">
                    <a:lumMod val="50000"/>
                  </a:schemeClr>
                </a:solidFill>
              </a:rPr>
              <a:t>NF EN 13306</a:t>
            </a:r>
          </a:p>
          <a:p>
            <a:r>
              <a:rPr lang="fr-FR" sz="2800" dirty="0">
                <a:solidFill>
                  <a:schemeClr val="accent5">
                    <a:lumMod val="50000"/>
                  </a:schemeClr>
                </a:solidFill>
              </a:rPr>
              <a:t>Terminologie de la maintenance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dirty="0"/>
              <a:t>Aide à la qualification d’événements 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dirty="0"/>
              <a:t>Stratégies de maintenance 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dirty="0"/>
              <a:t>Multi-secteur 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fr-FR" sz="2400" dirty="0"/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i="1" dirty="0">
                <a:sym typeface="Wingdings" panose="05000000000000000000" pitchFamily="2" charset="2"/>
              </a:rPr>
              <a:t>Annexes</a:t>
            </a:r>
            <a:endParaRPr lang="fr-FR" sz="16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C6A5117-F11D-4B72-B4A8-DC17FA5FB11A}"/>
              </a:ext>
            </a:extLst>
          </p:cNvPr>
          <p:cNvSpPr txBox="1"/>
          <p:nvPr/>
        </p:nvSpPr>
        <p:spPr>
          <a:xfrm>
            <a:off x="6092534" y="2440171"/>
            <a:ext cx="586208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accent3">
                    <a:lumMod val="75000"/>
                  </a:schemeClr>
                </a:solidFill>
              </a:rPr>
              <a:t>RDS – PP </a:t>
            </a:r>
          </a:p>
          <a:p>
            <a:r>
              <a:rPr lang="fr-FR" sz="2800" dirty="0">
                <a:solidFill>
                  <a:schemeClr val="accent3">
                    <a:lumMod val="75000"/>
                  </a:schemeClr>
                </a:solidFill>
              </a:rPr>
              <a:t>Système de désignation technique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dirty="0"/>
              <a:t>Classification et hiérarchisation 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dirty="0"/>
              <a:t>Centrales de production électrique 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dirty="0"/>
              <a:t>Gestion des équipements 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dirty="0"/>
              <a:t>Multi-énergie ; </a:t>
            </a:r>
          </a:p>
          <a:p>
            <a:endParaRPr lang="fr-FR" sz="1400" dirty="0"/>
          </a:p>
          <a:p>
            <a:endParaRPr lang="fr-FR" dirty="0"/>
          </a:p>
          <a:p>
            <a:endParaRPr lang="fr-FR" dirty="0"/>
          </a:p>
          <a:p>
            <a:r>
              <a:rPr lang="fr-FR" sz="2000" dirty="0">
                <a:sym typeface="Wingdings" panose="05000000000000000000" pitchFamily="2" charset="2"/>
              </a:rPr>
              <a:t> </a:t>
            </a:r>
            <a:r>
              <a:rPr lang="fr-FR" sz="2000" i="1" dirty="0">
                <a:sym typeface="Wingdings" panose="05000000000000000000" pitchFamily="2" charset="2"/>
              </a:rPr>
              <a:t>Annexes</a:t>
            </a:r>
            <a:endParaRPr lang="fr-FR" sz="18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366001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16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Trois niveaux </a:t>
            </a:r>
            <a:r>
              <a:rPr lang="fr-FR" i="1" dirty="0">
                <a:solidFill>
                  <a:schemeClr val="bg1"/>
                </a:solidFill>
              </a:rPr>
              <a:t>Type/F1/F2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5236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NOUVELLE CLASSIFICATION DES ARRETS</a:t>
            </a:r>
          </a:p>
        </p:txBody>
      </p:sp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2FE743EA-1215-45AF-817A-6AC81817B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7665857"/>
              </p:ext>
            </p:extLst>
          </p:nvPr>
        </p:nvGraphicFramePr>
        <p:xfrm>
          <a:off x="838202" y="2687320"/>
          <a:ext cx="10515597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1931958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309411298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046975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400" i="1" dirty="0"/>
                        <a:t>TYPE </a:t>
                      </a:r>
                      <a:r>
                        <a:rPr lang="fr-FR" sz="2400" b="0" i="1" dirty="0"/>
                        <a:t>(NF EN 13306)</a:t>
                      </a:r>
                      <a:endParaRPr lang="fr-FR" sz="2400" i="1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i="1" dirty="0"/>
                        <a:t>Fonction F1 </a:t>
                      </a:r>
                      <a:r>
                        <a:rPr lang="fr-FR" sz="2400" b="0" i="1" dirty="0"/>
                        <a:t>(RDS-PP)</a:t>
                      </a:r>
                      <a:endParaRPr lang="fr-FR" sz="2400" i="1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i="1"/>
                        <a:t>Fonction F2 </a:t>
                      </a:r>
                      <a:r>
                        <a:rPr lang="fr-FR" sz="2400" b="0" i="1"/>
                        <a:t>(RDS-PP)</a:t>
                      </a:r>
                      <a:endParaRPr lang="fr-FR" sz="2400" i="1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66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2000" b="1" dirty="0"/>
                        <a:t>Causes</a:t>
                      </a:r>
                      <a:r>
                        <a:rPr lang="fr-FR" sz="2000" dirty="0"/>
                        <a:t> de l’arrêt ;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2000" dirty="0"/>
                        <a:t>Différences entre : défaillance / visites / maintenance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2000" dirty="0"/>
                        <a:t>Détaille les évènements d’exploitation ;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2000" dirty="0"/>
                        <a:t>Détaille la fonction </a:t>
                      </a:r>
                      <a:r>
                        <a:rPr lang="fr-FR" sz="2000" b="1" dirty="0"/>
                        <a:t>système</a:t>
                      </a:r>
                      <a:r>
                        <a:rPr lang="fr-FR" sz="2000" dirty="0"/>
                        <a:t> en panne 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2000" dirty="0"/>
                        <a:t>Détaille le </a:t>
                      </a:r>
                      <a:r>
                        <a:rPr lang="fr-FR" sz="2000" b="1" dirty="0"/>
                        <a:t>sous-système</a:t>
                      </a:r>
                      <a:r>
                        <a:rPr lang="fr-FR" sz="2000" dirty="0"/>
                        <a:t> 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997368"/>
                  </a:ext>
                </a:extLst>
              </a:tr>
            </a:tbl>
          </a:graphicData>
        </a:graphic>
      </p:graphicFrame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CFB1817-9BD7-434D-92D6-9EE7E9069747}"/>
              </a:ext>
            </a:extLst>
          </p:cNvPr>
          <p:cNvSpPr/>
          <p:nvPr/>
        </p:nvSpPr>
        <p:spPr>
          <a:xfrm>
            <a:off x="838202" y="2094614"/>
            <a:ext cx="10515597" cy="5927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/>
                </a:solidFill>
              </a:rPr>
              <a:t>Niveaux de détails</a:t>
            </a:r>
          </a:p>
        </p:txBody>
      </p:sp>
      <p:sp>
        <p:nvSpPr>
          <p:cNvPr id="6" name="Est égal à 5">
            <a:extLst>
              <a:ext uri="{FF2B5EF4-FFF2-40B4-BE49-F238E27FC236}">
                <a16:creationId xmlns:a16="http://schemas.microsoft.com/office/drawing/2014/main" id="{C9B5CE3E-84F0-4220-AB34-29CEBC5DD62B}"/>
              </a:ext>
            </a:extLst>
          </p:cNvPr>
          <p:cNvSpPr/>
          <p:nvPr/>
        </p:nvSpPr>
        <p:spPr>
          <a:xfrm>
            <a:off x="5537791" y="4848565"/>
            <a:ext cx="1116418" cy="659219"/>
          </a:xfrm>
          <a:prstGeom prst="mathEqual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7B5C1DB-E1B2-4E51-A278-6E10B2161832}"/>
              </a:ext>
            </a:extLst>
          </p:cNvPr>
          <p:cNvSpPr txBox="1"/>
          <p:nvPr/>
        </p:nvSpPr>
        <p:spPr>
          <a:xfrm>
            <a:off x="3418367" y="5627984"/>
            <a:ext cx="5355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i="1" dirty="0"/>
              <a:t>ARBORESCENCE HIERARCHISÉE</a:t>
            </a:r>
          </a:p>
        </p:txBody>
      </p:sp>
    </p:spTree>
    <p:extLst>
      <p:ext uri="{BB962C8B-B14F-4D97-AF65-F5344CB8AC3E}">
        <p14:creationId xmlns:p14="http://schemas.microsoft.com/office/powerpoint/2010/main" val="3841730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u contenu 20">
            <a:extLst>
              <a:ext uri="{FF2B5EF4-FFF2-40B4-BE49-F238E27FC236}">
                <a16:creationId xmlns:a16="http://schemas.microsoft.com/office/drawing/2014/main" id="{1D31E95B-BBFD-4C50-B22C-28A326184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33"/>
          <a:stretch/>
        </p:blipFill>
        <p:spPr>
          <a:xfrm>
            <a:off x="627319" y="1737376"/>
            <a:ext cx="6766633" cy="4930676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17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Exemple : roulement sur la multiplicatrice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5236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NOUVELLE CLASSIFICATION DES ARRETS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D07798-3581-41AF-B88E-498656850EE1}"/>
              </a:ext>
            </a:extLst>
          </p:cNvPr>
          <p:cNvSpPr txBox="1"/>
          <p:nvPr/>
        </p:nvSpPr>
        <p:spPr>
          <a:xfrm>
            <a:off x="2959395" y="1896911"/>
            <a:ext cx="3136605" cy="461665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i="1" dirty="0"/>
              <a:t>TYPE </a:t>
            </a:r>
            <a:r>
              <a:rPr lang="fr-FR" sz="2400" dirty="0"/>
              <a:t> = Défaillance</a:t>
            </a:r>
          </a:p>
        </p:txBody>
      </p:sp>
    </p:spTree>
    <p:extLst>
      <p:ext uri="{BB962C8B-B14F-4D97-AF65-F5344CB8AC3E}">
        <p14:creationId xmlns:p14="http://schemas.microsoft.com/office/powerpoint/2010/main" val="771746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u contenu 20">
            <a:extLst>
              <a:ext uri="{FF2B5EF4-FFF2-40B4-BE49-F238E27FC236}">
                <a16:creationId xmlns:a16="http://schemas.microsoft.com/office/drawing/2014/main" id="{1D31E95B-BBFD-4C50-B22C-28A326184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33"/>
          <a:stretch/>
        </p:blipFill>
        <p:spPr>
          <a:xfrm>
            <a:off x="627319" y="1737376"/>
            <a:ext cx="6766633" cy="4930676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18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Exemple : roulement sur la multiplicatrice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5236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NOUVELLE CLASSIFICATION DES ARRETS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D07798-3581-41AF-B88E-498656850EE1}"/>
              </a:ext>
            </a:extLst>
          </p:cNvPr>
          <p:cNvSpPr txBox="1"/>
          <p:nvPr/>
        </p:nvSpPr>
        <p:spPr>
          <a:xfrm>
            <a:off x="2959395" y="1896911"/>
            <a:ext cx="3136605" cy="461665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i="1" dirty="0"/>
              <a:t>TYPE </a:t>
            </a:r>
            <a:r>
              <a:rPr lang="fr-FR" sz="2400" dirty="0"/>
              <a:t> = Défaillance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6A047EA-D63D-4AA5-A80F-4D5764EC4723}"/>
              </a:ext>
            </a:extLst>
          </p:cNvPr>
          <p:cNvSpPr txBox="1"/>
          <p:nvPr/>
        </p:nvSpPr>
        <p:spPr>
          <a:xfrm>
            <a:off x="6230607" y="1896910"/>
            <a:ext cx="3136605" cy="46166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i="1" dirty="0"/>
              <a:t>F1 </a:t>
            </a:r>
            <a:r>
              <a:rPr lang="fr-FR" sz="2400" dirty="0"/>
              <a:t> = Multiplicatrice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DDFB9F53-C4C8-45F8-AB62-FE35CCBC2FE8}"/>
              </a:ext>
            </a:extLst>
          </p:cNvPr>
          <p:cNvSpPr/>
          <p:nvPr/>
        </p:nvSpPr>
        <p:spPr>
          <a:xfrm>
            <a:off x="4643438" y="4036219"/>
            <a:ext cx="1114425" cy="1293019"/>
          </a:xfrm>
          <a:custGeom>
            <a:avLst/>
            <a:gdLst>
              <a:gd name="connsiteX0" fmla="*/ 395287 w 1114425"/>
              <a:gd name="connsiteY0" fmla="*/ 1266825 h 1293019"/>
              <a:gd name="connsiteX1" fmla="*/ 645318 w 1114425"/>
              <a:gd name="connsiteY1" fmla="*/ 1293019 h 1293019"/>
              <a:gd name="connsiteX2" fmla="*/ 785812 w 1114425"/>
              <a:gd name="connsiteY2" fmla="*/ 1283494 h 1293019"/>
              <a:gd name="connsiteX3" fmla="*/ 890587 w 1114425"/>
              <a:gd name="connsiteY3" fmla="*/ 1273969 h 1293019"/>
              <a:gd name="connsiteX4" fmla="*/ 914400 w 1114425"/>
              <a:gd name="connsiteY4" fmla="*/ 1209675 h 1293019"/>
              <a:gd name="connsiteX5" fmla="*/ 959643 w 1114425"/>
              <a:gd name="connsiteY5" fmla="*/ 1150144 h 1293019"/>
              <a:gd name="connsiteX6" fmla="*/ 1059656 w 1114425"/>
              <a:gd name="connsiteY6" fmla="*/ 990600 h 1293019"/>
              <a:gd name="connsiteX7" fmla="*/ 1102518 w 1114425"/>
              <a:gd name="connsiteY7" fmla="*/ 823912 h 1293019"/>
              <a:gd name="connsiteX8" fmla="*/ 1114425 w 1114425"/>
              <a:gd name="connsiteY8" fmla="*/ 621506 h 1293019"/>
              <a:gd name="connsiteX9" fmla="*/ 1085850 w 1114425"/>
              <a:gd name="connsiteY9" fmla="*/ 390525 h 1293019"/>
              <a:gd name="connsiteX10" fmla="*/ 1014412 w 1114425"/>
              <a:gd name="connsiteY10" fmla="*/ 226219 h 1293019"/>
              <a:gd name="connsiteX11" fmla="*/ 940593 w 1114425"/>
              <a:gd name="connsiteY11" fmla="*/ 114300 h 1293019"/>
              <a:gd name="connsiteX12" fmla="*/ 828675 w 1114425"/>
              <a:gd name="connsiteY12" fmla="*/ 33337 h 1293019"/>
              <a:gd name="connsiteX13" fmla="*/ 676275 w 1114425"/>
              <a:gd name="connsiteY13" fmla="*/ 0 h 1293019"/>
              <a:gd name="connsiteX14" fmla="*/ 623887 w 1114425"/>
              <a:gd name="connsiteY14" fmla="*/ 0 h 1293019"/>
              <a:gd name="connsiteX15" fmla="*/ 576262 w 1114425"/>
              <a:gd name="connsiteY15" fmla="*/ 57150 h 1293019"/>
              <a:gd name="connsiteX16" fmla="*/ 540543 w 1114425"/>
              <a:gd name="connsiteY16" fmla="*/ 59531 h 1293019"/>
              <a:gd name="connsiteX17" fmla="*/ 509587 w 1114425"/>
              <a:gd name="connsiteY17" fmla="*/ 57150 h 1293019"/>
              <a:gd name="connsiteX18" fmla="*/ 438150 w 1114425"/>
              <a:gd name="connsiteY18" fmla="*/ 33337 h 1293019"/>
              <a:gd name="connsiteX19" fmla="*/ 371475 w 1114425"/>
              <a:gd name="connsiteY19" fmla="*/ 16669 h 1293019"/>
              <a:gd name="connsiteX20" fmla="*/ 254793 w 1114425"/>
              <a:gd name="connsiteY20" fmla="*/ 28575 h 1293019"/>
              <a:gd name="connsiteX21" fmla="*/ 150018 w 1114425"/>
              <a:gd name="connsiteY21" fmla="*/ 100012 h 1293019"/>
              <a:gd name="connsiteX22" fmla="*/ 83343 w 1114425"/>
              <a:gd name="connsiteY22" fmla="*/ 209550 h 1293019"/>
              <a:gd name="connsiteX23" fmla="*/ 9525 w 1114425"/>
              <a:gd name="connsiteY23" fmla="*/ 378619 h 1293019"/>
              <a:gd name="connsiteX24" fmla="*/ 0 w 1114425"/>
              <a:gd name="connsiteY24" fmla="*/ 485775 h 1293019"/>
              <a:gd name="connsiteX25" fmla="*/ 38100 w 1114425"/>
              <a:gd name="connsiteY25" fmla="*/ 938212 h 1293019"/>
              <a:gd name="connsiteX26" fmla="*/ 157162 w 1114425"/>
              <a:gd name="connsiteY26" fmla="*/ 1150144 h 1293019"/>
              <a:gd name="connsiteX27" fmla="*/ 395287 w 1114425"/>
              <a:gd name="connsiteY27" fmla="*/ 1266825 h 1293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14425" h="1293019">
                <a:moveTo>
                  <a:pt x="395287" y="1266825"/>
                </a:moveTo>
                <a:lnTo>
                  <a:pt x="645318" y="1293019"/>
                </a:lnTo>
                <a:lnTo>
                  <a:pt x="785812" y="1283494"/>
                </a:lnTo>
                <a:lnTo>
                  <a:pt x="890587" y="1273969"/>
                </a:lnTo>
                <a:lnTo>
                  <a:pt x="914400" y="1209675"/>
                </a:lnTo>
                <a:lnTo>
                  <a:pt x="959643" y="1150144"/>
                </a:lnTo>
                <a:lnTo>
                  <a:pt x="1059656" y="990600"/>
                </a:lnTo>
                <a:lnTo>
                  <a:pt x="1102518" y="823912"/>
                </a:lnTo>
                <a:lnTo>
                  <a:pt x="1114425" y="621506"/>
                </a:lnTo>
                <a:lnTo>
                  <a:pt x="1085850" y="390525"/>
                </a:lnTo>
                <a:lnTo>
                  <a:pt x="1014412" y="226219"/>
                </a:lnTo>
                <a:lnTo>
                  <a:pt x="940593" y="114300"/>
                </a:lnTo>
                <a:lnTo>
                  <a:pt x="828675" y="33337"/>
                </a:lnTo>
                <a:lnTo>
                  <a:pt x="676275" y="0"/>
                </a:lnTo>
                <a:lnTo>
                  <a:pt x="623887" y="0"/>
                </a:lnTo>
                <a:lnTo>
                  <a:pt x="576262" y="57150"/>
                </a:lnTo>
                <a:lnTo>
                  <a:pt x="540543" y="59531"/>
                </a:lnTo>
                <a:lnTo>
                  <a:pt x="509587" y="57150"/>
                </a:lnTo>
                <a:lnTo>
                  <a:pt x="438150" y="33337"/>
                </a:lnTo>
                <a:lnTo>
                  <a:pt x="371475" y="16669"/>
                </a:lnTo>
                <a:lnTo>
                  <a:pt x="254793" y="28575"/>
                </a:lnTo>
                <a:lnTo>
                  <a:pt x="150018" y="100012"/>
                </a:lnTo>
                <a:lnTo>
                  <a:pt x="83343" y="209550"/>
                </a:lnTo>
                <a:lnTo>
                  <a:pt x="9525" y="378619"/>
                </a:lnTo>
                <a:lnTo>
                  <a:pt x="0" y="485775"/>
                </a:lnTo>
                <a:lnTo>
                  <a:pt x="38100" y="938212"/>
                </a:lnTo>
                <a:lnTo>
                  <a:pt x="157162" y="1150144"/>
                </a:lnTo>
                <a:lnTo>
                  <a:pt x="395287" y="1266825"/>
                </a:lnTo>
                <a:close/>
              </a:path>
            </a:pathLst>
          </a:custGeom>
          <a:solidFill>
            <a:schemeClr val="accent6">
              <a:alpha val="2902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3394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u contenu 20">
            <a:extLst>
              <a:ext uri="{FF2B5EF4-FFF2-40B4-BE49-F238E27FC236}">
                <a16:creationId xmlns:a16="http://schemas.microsoft.com/office/drawing/2014/main" id="{1D31E95B-BBFD-4C50-B22C-28A326184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33"/>
          <a:stretch/>
        </p:blipFill>
        <p:spPr>
          <a:xfrm>
            <a:off x="627319" y="1737376"/>
            <a:ext cx="6766633" cy="4930676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19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Exemple : roulement sur la multiplicatrice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5236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NOUVELLE CLASSIFICATION DES ARRETS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D07798-3581-41AF-B88E-498656850EE1}"/>
              </a:ext>
            </a:extLst>
          </p:cNvPr>
          <p:cNvSpPr txBox="1"/>
          <p:nvPr/>
        </p:nvSpPr>
        <p:spPr>
          <a:xfrm>
            <a:off x="2959395" y="1896911"/>
            <a:ext cx="3136605" cy="461665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i="1" dirty="0"/>
              <a:t>TYPE </a:t>
            </a:r>
            <a:r>
              <a:rPr lang="fr-FR" sz="2400" dirty="0"/>
              <a:t> = Défaillance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6A047EA-D63D-4AA5-A80F-4D5764EC4723}"/>
              </a:ext>
            </a:extLst>
          </p:cNvPr>
          <p:cNvSpPr txBox="1"/>
          <p:nvPr/>
        </p:nvSpPr>
        <p:spPr>
          <a:xfrm>
            <a:off x="6230607" y="1896910"/>
            <a:ext cx="3136605" cy="46166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i="1" dirty="0"/>
              <a:t>F1 </a:t>
            </a:r>
            <a:r>
              <a:rPr lang="fr-FR" sz="2400" dirty="0"/>
              <a:t> = Multiplicatrice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7FE0DB6-262B-427B-B293-32681E6B3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09" y="3667891"/>
            <a:ext cx="2743200" cy="227570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42421240-07AE-4DA3-B01F-9672DE1B3558}"/>
              </a:ext>
            </a:extLst>
          </p:cNvPr>
          <p:cNvSpPr txBox="1"/>
          <p:nvPr/>
        </p:nvSpPr>
        <p:spPr>
          <a:xfrm>
            <a:off x="9501819" y="1896909"/>
            <a:ext cx="2137142" cy="461665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i="1" dirty="0"/>
              <a:t>F2 </a:t>
            </a:r>
            <a:r>
              <a:rPr lang="fr-FR" sz="2400" dirty="0"/>
              <a:t> = Guidage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7FAD6570-460E-4F79-B990-C7FB0E83A3AA}"/>
              </a:ext>
            </a:extLst>
          </p:cNvPr>
          <p:cNvSpPr/>
          <p:nvPr/>
        </p:nvSpPr>
        <p:spPr>
          <a:xfrm>
            <a:off x="5550196" y="5199321"/>
            <a:ext cx="2530549" cy="744279"/>
          </a:xfrm>
          <a:custGeom>
            <a:avLst/>
            <a:gdLst>
              <a:gd name="connsiteX0" fmla="*/ 0 w 2530549"/>
              <a:gd name="connsiteY0" fmla="*/ 0 h 744279"/>
              <a:gd name="connsiteX1" fmla="*/ 861237 w 2530549"/>
              <a:gd name="connsiteY1" fmla="*/ 744279 h 744279"/>
              <a:gd name="connsiteX2" fmla="*/ 2083981 w 2530549"/>
              <a:gd name="connsiteY2" fmla="*/ 733646 h 744279"/>
              <a:gd name="connsiteX3" fmla="*/ 2530549 w 2530549"/>
              <a:gd name="connsiteY3" fmla="*/ 531628 h 744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0549" h="744279">
                <a:moveTo>
                  <a:pt x="0" y="0"/>
                </a:moveTo>
                <a:lnTo>
                  <a:pt x="861237" y="744279"/>
                </a:lnTo>
                <a:lnTo>
                  <a:pt x="2083981" y="733646"/>
                </a:lnTo>
                <a:lnTo>
                  <a:pt x="2530549" y="531628"/>
                </a:lnTo>
              </a:path>
            </a:pathLst>
          </a:custGeom>
          <a:noFill/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DDFB9F53-C4C8-45F8-AB62-FE35CCBC2FE8}"/>
              </a:ext>
            </a:extLst>
          </p:cNvPr>
          <p:cNvSpPr/>
          <p:nvPr/>
        </p:nvSpPr>
        <p:spPr>
          <a:xfrm>
            <a:off x="4643438" y="4036219"/>
            <a:ext cx="1114425" cy="1293019"/>
          </a:xfrm>
          <a:custGeom>
            <a:avLst/>
            <a:gdLst>
              <a:gd name="connsiteX0" fmla="*/ 395287 w 1114425"/>
              <a:gd name="connsiteY0" fmla="*/ 1266825 h 1293019"/>
              <a:gd name="connsiteX1" fmla="*/ 645318 w 1114425"/>
              <a:gd name="connsiteY1" fmla="*/ 1293019 h 1293019"/>
              <a:gd name="connsiteX2" fmla="*/ 785812 w 1114425"/>
              <a:gd name="connsiteY2" fmla="*/ 1283494 h 1293019"/>
              <a:gd name="connsiteX3" fmla="*/ 890587 w 1114425"/>
              <a:gd name="connsiteY3" fmla="*/ 1273969 h 1293019"/>
              <a:gd name="connsiteX4" fmla="*/ 914400 w 1114425"/>
              <a:gd name="connsiteY4" fmla="*/ 1209675 h 1293019"/>
              <a:gd name="connsiteX5" fmla="*/ 959643 w 1114425"/>
              <a:gd name="connsiteY5" fmla="*/ 1150144 h 1293019"/>
              <a:gd name="connsiteX6" fmla="*/ 1059656 w 1114425"/>
              <a:gd name="connsiteY6" fmla="*/ 990600 h 1293019"/>
              <a:gd name="connsiteX7" fmla="*/ 1102518 w 1114425"/>
              <a:gd name="connsiteY7" fmla="*/ 823912 h 1293019"/>
              <a:gd name="connsiteX8" fmla="*/ 1114425 w 1114425"/>
              <a:gd name="connsiteY8" fmla="*/ 621506 h 1293019"/>
              <a:gd name="connsiteX9" fmla="*/ 1085850 w 1114425"/>
              <a:gd name="connsiteY9" fmla="*/ 390525 h 1293019"/>
              <a:gd name="connsiteX10" fmla="*/ 1014412 w 1114425"/>
              <a:gd name="connsiteY10" fmla="*/ 226219 h 1293019"/>
              <a:gd name="connsiteX11" fmla="*/ 940593 w 1114425"/>
              <a:gd name="connsiteY11" fmla="*/ 114300 h 1293019"/>
              <a:gd name="connsiteX12" fmla="*/ 828675 w 1114425"/>
              <a:gd name="connsiteY12" fmla="*/ 33337 h 1293019"/>
              <a:gd name="connsiteX13" fmla="*/ 676275 w 1114425"/>
              <a:gd name="connsiteY13" fmla="*/ 0 h 1293019"/>
              <a:gd name="connsiteX14" fmla="*/ 623887 w 1114425"/>
              <a:gd name="connsiteY14" fmla="*/ 0 h 1293019"/>
              <a:gd name="connsiteX15" fmla="*/ 576262 w 1114425"/>
              <a:gd name="connsiteY15" fmla="*/ 57150 h 1293019"/>
              <a:gd name="connsiteX16" fmla="*/ 540543 w 1114425"/>
              <a:gd name="connsiteY16" fmla="*/ 59531 h 1293019"/>
              <a:gd name="connsiteX17" fmla="*/ 509587 w 1114425"/>
              <a:gd name="connsiteY17" fmla="*/ 57150 h 1293019"/>
              <a:gd name="connsiteX18" fmla="*/ 438150 w 1114425"/>
              <a:gd name="connsiteY18" fmla="*/ 33337 h 1293019"/>
              <a:gd name="connsiteX19" fmla="*/ 371475 w 1114425"/>
              <a:gd name="connsiteY19" fmla="*/ 16669 h 1293019"/>
              <a:gd name="connsiteX20" fmla="*/ 254793 w 1114425"/>
              <a:gd name="connsiteY20" fmla="*/ 28575 h 1293019"/>
              <a:gd name="connsiteX21" fmla="*/ 150018 w 1114425"/>
              <a:gd name="connsiteY21" fmla="*/ 100012 h 1293019"/>
              <a:gd name="connsiteX22" fmla="*/ 83343 w 1114425"/>
              <a:gd name="connsiteY22" fmla="*/ 209550 h 1293019"/>
              <a:gd name="connsiteX23" fmla="*/ 9525 w 1114425"/>
              <a:gd name="connsiteY23" fmla="*/ 378619 h 1293019"/>
              <a:gd name="connsiteX24" fmla="*/ 0 w 1114425"/>
              <a:gd name="connsiteY24" fmla="*/ 485775 h 1293019"/>
              <a:gd name="connsiteX25" fmla="*/ 38100 w 1114425"/>
              <a:gd name="connsiteY25" fmla="*/ 938212 h 1293019"/>
              <a:gd name="connsiteX26" fmla="*/ 157162 w 1114425"/>
              <a:gd name="connsiteY26" fmla="*/ 1150144 h 1293019"/>
              <a:gd name="connsiteX27" fmla="*/ 395287 w 1114425"/>
              <a:gd name="connsiteY27" fmla="*/ 1266825 h 1293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14425" h="1293019">
                <a:moveTo>
                  <a:pt x="395287" y="1266825"/>
                </a:moveTo>
                <a:lnTo>
                  <a:pt x="645318" y="1293019"/>
                </a:lnTo>
                <a:lnTo>
                  <a:pt x="785812" y="1283494"/>
                </a:lnTo>
                <a:lnTo>
                  <a:pt x="890587" y="1273969"/>
                </a:lnTo>
                <a:lnTo>
                  <a:pt x="914400" y="1209675"/>
                </a:lnTo>
                <a:lnTo>
                  <a:pt x="959643" y="1150144"/>
                </a:lnTo>
                <a:lnTo>
                  <a:pt x="1059656" y="990600"/>
                </a:lnTo>
                <a:lnTo>
                  <a:pt x="1102518" y="823912"/>
                </a:lnTo>
                <a:lnTo>
                  <a:pt x="1114425" y="621506"/>
                </a:lnTo>
                <a:lnTo>
                  <a:pt x="1085850" y="390525"/>
                </a:lnTo>
                <a:lnTo>
                  <a:pt x="1014412" y="226219"/>
                </a:lnTo>
                <a:lnTo>
                  <a:pt x="940593" y="114300"/>
                </a:lnTo>
                <a:lnTo>
                  <a:pt x="828675" y="33337"/>
                </a:lnTo>
                <a:lnTo>
                  <a:pt x="676275" y="0"/>
                </a:lnTo>
                <a:lnTo>
                  <a:pt x="623887" y="0"/>
                </a:lnTo>
                <a:lnTo>
                  <a:pt x="576262" y="57150"/>
                </a:lnTo>
                <a:lnTo>
                  <a:pt x="540543" y="59531"/>
                </a:lnTo>
                <a:lnTo>
                  <a:pt x="509587" y="57150"/>
                </a:lnTo>
                <a:lnTo>
                  <a:pt x="438150" y="33337"/>
                </a:lnTo>
                <a:lnTo>
                  <a:pt x="371475" y="16669"/>
                </a:lnTo>
                <a:lnTo>
                  <a:pt x="254793" y="28575"/>
                </a:lnTo>
                <a:lnTo>
                  <a:pt x="150018" y="100012"/>
                </a:lnTo>
                <a:lnTo>
                  <a:pt x="83343" y="209550"/>
                </a:lnTo>
                <a:lnTo>
                  <a:pt x="9525" y="378619"/>
                </a:lnTo>
                <a:lnTo>
                  <a:pt x="0" y="485775"/>
                </a:lnTo>
                <a:lnTo>
                  <a:pt x="38100" y="938212"/>
                </a:lnTo>
                <a:lnTo>
                  <a:pt x="157162" y="1150144"/>
                </a:lnTo>
                <a:lnTo>
                  <a:pt x="395287" y="1266825"/>
                </a:lnTo>
                <a:close/>
              </a:path>
            </a:pathLst>
          </a:custGeom>
          <a:solidFill>
            <a:schemeClr val="accent6">
              <a:alpha val="2902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2181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FFB12671-D519-4A4F-B35E-0C0DB580B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2"/>
          <a:stretch/>
        </p:blipFill>
        <p:spPr>
          <a:xfrm>
            <a:off x="0" y="0"/>
            <a:ext cx="588934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8BA9E3E-56C9-4B94-94EC-6D9E67387C19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rgbClr val="F2F2F2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2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759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SOMMAIRE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842FD537-5A90-4F70-A344-3C9C00988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042399"/>
              </p:ext>
            </p:extLst>
          </p:nvPr>
        </p:nvGraphicFramePr>
        <p:xfrm>
          <a:off x="6542568" y="1539908"/>
          <a:ext cx="5400000" cy="48164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83143">
                  <a:extLst>
                    <a:ext uri="{9D8B030D-6E8A-4147-A177-3AD203B41FA5}">
                      <a16:colId xmlns:a16="http://schemas.microsoft.com/office/drawing/2014/main" val="2099309272"/>
                    </a:ext>
                  </a:extLst>
                </a:gridCol>
                <a:gridCol w="1016857">
                  <a:extLst>
                    <a:ext uri="{9D8B030D-6E8A-4147-A177-3AD203B41FA5}">
                      <a16:colId xmlns:a16="http://schemas.microsoft.com/office/drawing/2014/main" val="2801211990"/>
                    </a:ext>
                  </a:extLst>
                </a:gridCol>
              </a:tblGrid>
              <a:tr h="1204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b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INTRODUCTION ET CONTEXTE</a:t>
                      </a:r>
                      <a:endParaRPr kumimoji="0" lang="fr-F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216000" marT="144000" marB="14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03</a:t>
                      </a:r>
                    </a:p>
                  </a:txBody>
                  <a:tcPr marL="216000" marR="216000" marT="144000" marB="144000" anchor="ctr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612913"/>
                  </a:ext>
                </a:extLst>
              </a:tr>
              <a:tr h="1204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b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OBJECTIFS DU STAGE</a:t>
                      </a:r>
                      <a:endParaRPr kumimoji="0" lang="fr-F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216000" marT="144000" marB="14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08</a:t>
                      </a:r>
                    </a:p>
                  </a:txBody>
                  <a:tcPr marL="216000" marR="216000" marT="144000" marB="144000" anchor="ctr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910239"/>
                  </a:ext>
                </a:extLst>
              </a:tr>
              <a:tr h="1204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b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NOUVELLE CLASSIFICATION DES ARRÊTS</a:t>
                      </a:r>
                      <a:endParaRPr kumimoji="0" lang="fr-F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108000" marT="144000" marB="14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216000" marR="216000" marT="144000" marB="144000" anchor="ctr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791781"/>
                  </a:ext>
                </a:extLst>
              </a:tr>
              <a:tr h="1204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b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ETUDE DE PARCS VALEMO </a:t>
                      </a:r>
                      <a:endParaRPr kumimoji="0" lang="fr-F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216000" marT="144000" marB="14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216000" marR="216000" marT="144000" marB="144000" anchor="ctr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082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004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20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Validation par les chargés d’exploitation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5236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NOUVELLE CLASSIFICATION DES ARRETS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7D6E5A02-0FD0-413E-A678-2A7DE12DA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8459"/>
          </a:xfrm>
        </p:spPr>
        <p:txBody>
          <a:bodyPr>
            <a:normAutofit fontScale="92500" lnSpcReduction="10000"/>
          </a:bodyPr>
          <a:lstStyle/>
          <a:p>
            <a:pPr marL="0" indent="0">
              <a:buClr>
                <a:schemeClr val="accent5"/>
              </a:buClr>
              <a:buNone/>
            </a:pPr>
            <a:r>
              <a:rPr lang="fr-FR" sz="3000" i="1" dirty="0"/>
              <a:t>Groupe de 4 chargés d’exploitation : </a:t>
            </a:r>
          </a:p>
          <a:p>
            <a:pPr>
              <a:buClr>
                <a:schemeClr val="accent5"/>
              </a:buClr>
              <a:buFont typeface="Wingdings" panose="05000000000000000000" pitchFamily="2" charset="2"/>
              <a:buChar char="ü"/>
            </a:pPr>
            <a:r>
              <a:rPr lang="fr-FR" sz="2600" dirty="0"/>
              <a:t>Validation des niveaux et de chaque catégorie ; </a:t>
            </a:r>
          </a:p>
          <a:p>
            <a:pPr>
              <a:buClr>
                <a:schemeClr val="accent5"/>
              </a:buClr>
              <a:buFont typeface="Wingdings" panose="05000000000000000000" pitchFamily="2" charset="2"/>
              <a:buChar char="ü"/>
            </a:pPr>
            <a:r>
              <a:rPr lang="fr-FR" sz="2600" dirty="0"/>
              <a:t>Validation des définitions (Type/F1) ; 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fr-FR" sz="2600" dirty="0"/>
              <a:t>Ajuster les fonctions F2 ;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fr-FR" sz="2600" dirty="0"/>
              <a:t>Intégration à un nouvel outil de suivi ; 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Ø"/>
            </a:pPr>
            <a:endParaRPr lang="fr-FR" sz="2400" dirty="0"/>
          </a:p>
          <a:p>
            <a:pPr>
              <a:buClr>
                <a:schemeClr val="tx1"/>
              </a:buClr>
            </a:pPr>
            <a:r>
              <a:rPr lang="fr-FR" sz="1700" dirty="0"/>
              <a:t>Johan SERRAR </a:t>
            </a:r>
          </a:p>
          <a:p>
            <a:pPr>
              <a:buClr>
                <a:schemeClr val="tx1"/>
              </a:buClr>
            </a:pPr>
            <a:r>
              <a:rPr lang="fr-FR" sz="1700" dirty="0"/>
              <a:t>Perrine ORTHOLAN </a:t>
            </a:r>
          </a:p>
          <a:p>
            <a:pPr>
              <a:buClr>
                <a:schemeClr val="tx1"/>
              </a:buClr>
            </a:pPr>
            <a:r>
              <a:rPr lang="fr-FR" sz="1700" dirty="0"/>
              <a:t>Maxime LAMBERT </a:t>
            </a:r>
          </a:p>
          <a:p>
            <a:pPr>
              <a:buClr>
                <a:schemeClr val="tx1"/>
              </a:buClr>
            </a:pPr>
            <a:r>
              <a:rPr lang="fr-FR" sz="1700" dirty="0"/>
              <a:t>Pascal SOUVIELLE (</a:t>
            </a:r>
            <a:r>
              <a:rPr lang="fr-FR" sz="1700" i="1" dirty="0"/>
              <a:t>hydroélectricité</a:t>
            </a:r>
            <a:r>
              <a:rPr lang="fr-FR" sz="1700" dirty="0"/>
              <a:t>)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fr-FR" sz="1700" dirty="0"/>
              <a:t>+</a:t>
            </a:r>
          </a:p>
          <a:p>
            <a:pPr>
              <a:buClr>
                <a:schemeClr val="tx1"/>
              </a:buClr>
            </a:pPr>
            <a:r>
              <a:rPr lang="fr-FR" sz="1700" dirty="0"/>
              <a:t>Alexis LEBRANCHU </a:t>
            </a:r>
          </a:p>
          <a:p>
            <a:pPr>
              <a:buClr>
                <a:schemeClr val="tx1"/>
              </a:buClr>
            </a:pPr>
            <a:r>
              <a:rPr lang="fr-FR" sz="1700" dirty="0"/>
              <a:t>Marion CAYLA 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76C1683-9DA8-4140-B67C-554B4886B1F9}"/>
              </a:ext>
            </a:extLst>
          </p:cNvPr>
          <p:cNvGrpSpPr/>
          <p:nvPr/>
        </p:nvGrpSpPr>
        <p:grpSpPr>
          <a:xfrm>
            <a:off x="6781771" y="3278151"/>
            <a:ext cx="5096451" cy="3078199"/>
            <a:chOff x="6632915" y="2992437"/>
            <a:chExt cx="5096451" cy="3078199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780496A0-9EAF-4EE6-AC5B-A773C1A6BE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86"/>
            <a:stretch/>
          </p:blipFill>
          <p:spPr>
            <a:xfrm>
              <a:off x="7075966" y="3141501"/>
              <a:ext cx="4027853" cy="2929135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5021B17A-F9C4-442D-810F-7F0E5C546584}"/>
                </a:ext>
              </a:extLst>
            </p:cNvPr>
            <p:cNvSpPr txBox="1"/>
            <p:nvPr/>
          </p:nvSpPr>
          <p:spPr>
            <a:xfrm rot="815328">
              <a:off x="9897138" y="4267383"/>
              <a:ext cx="1832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Niveau de détails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3034DBE-79FF-47D3-94AE-6977233FE05D}"/>
                </a:ext>
              </a:extLst>
            </p:cNvPr>
            <p:cNvSpPr txBox="1"/>
            <p:nvPr/>
          </p:nvSpPr>
          <p:spPr>
            <a:xfrm rot="21302320">
              <a:off x="6632915" y="3691889"/>
              <a:ext cx="1832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Charge de travail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8B21E62-C8EA-4737-8DB6-B0301503FBB6}"/>
                </a:ext>
              </a:extLst>
            </p:cNvPr>
            <p:cNvSpPr txBox="1"/>
            <p:nvPr/>
          </p:nvSpPr>
          <p:spPr>
            <a:xfrm rot="20858686">
              <a:off x="8131675" y="2992437"/>
              <a:ext cx="1832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Automatisation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9536B5E7-3267-44BF-AF95-23D8E6BA9D46}"/>
                </a:ext>
              </a:extLst>
            </p:cNvPr>
            <p:cNvSpPr txBox="1"/>
            <p:nvPr/>
          </p:nvSpPr>
          <p:spPr>
            <a:xfrm rot="1012800">
              <a:off x="6840135" y="5299652"/>
              <a:ext cx="1832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Règles métiers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987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FFB12671-D519-4A4F-B35E-0C0DB580B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2"/>
          <a:stretch/>
        </p:blipFill>
        <p:spPr>
          <a:xfrm>
            <a:off x="0" y="0"/>
            <a:ext cx="588934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8BA9E3E-56C9-4B94-94EC-6D9E67387C19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rgbClr val="F2F2F2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21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759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ETUDE DE PARCS VALEMO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842FD537-5A90-4F70-A344-3C9C00988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356974"/>
              </p:ext>
            </p:extLst>
          </p:nvPr>
        </p:nvGraphicFramePr>
        <p:xfrm>
          <a:off x="6542568" y="1539908"/>
          <a:ext cx="4383143" cy="48164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83143">
                  <a:extLst>
                    <a:ext uri="{9D8B030D-6E8A-4147-A177-3AD203B41FA5}">
                      <a16:colId xmlns:a16="http://schemas.microsoft.com/office/drawing/2014/main" val="2099309272"/>
                    </a:ext>
                  </a:extLst>
                </a:gridCol>
              </a:tblGrid>
              <a:tr h="1204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b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INTRODUCTION ET CONTEXTE</a:t>
                      </a:r>
                      <a:endParaRPr kumimoji="0" lang="fr-F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216000" marT="144000" marB="14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612913"/>
                  </a:ext>
                </a:extLst>
              </a:tr>
              <a:tr h="1204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b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OBJECTIFS DU STAGE</a:t>
                      </a:r>
                      <a:endParaRPr kumimoji="0" lang="fr-F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216000" marT="144000" marB="14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910239"/>
                  </a:ext>
                </a:extLst>
              </a:tr>
              <a:tr h="1204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b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NOUVELLE CLASSIFICATION DES ARRÊTS</a:t>
                      </a:r>
                      <a:endParaRPr kumimoji="0" lang="fr-F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108000" marT="144000" marB="14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791781"/>
                  </a:ext>
                </a:extLst>
              </a:tr>
              <a:tr h="1204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b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ETUDE DE PARCS VALEMO </a:t>
                      </a:r>
                      <a:endParaRPr kumimoji="0" lang="fr-F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216000" marT="144000" marB="14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082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6777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au 2">
            <a:extLst>
              <a:ext uri="{FF2B5EF4-FFF2-40B4-BE49-F238E27FC236}">
                <a16:creationId xmlns:a16="http://schemas.microsoft.com/office/drawing/2014/main" id="{150A6897-8194-4E3F-AF12-E3854EB140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9954670"/>
              </p:ext>
            </p:extLst>
          </p:nvPr>
        </p:nvGraphicFramePr>
        <p:xfrm>
          <a:off x="219120" y="2335432"/>
          <a:ext cx="5876881" cy="1645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87049">
                  <a:extLst>
                    <a:ext uri="{9D8B030D-6E8A-4147-A177-3AD203B41FA5}">
                      <a16:colId xmlns:a16="http://schemas.microsoft.com/office/drawing/2014/main" val="2155418481"/>
                    </a:ext>
                  </a:extLst>
                </a:gridCol>
                <a:gridCol w="995587">
                  <a:extLst>
                    <a:ext uri="{9D8B030D-6E8A-4147-A177-3AD203B41FA5}">
                      <a16:colId xmlns:a16="http://schemas.microsoft.com/office/drawing/2014/main" val="1265718032"/>
                    </a:ext>
                  </a:extLst>
                </a:gridCol>
                <a:gridCol w="831479">
                  <a:extLst>
                    <a:ext uri="{9D8B030D-6E8A-4147-A177-3AD203B41FA5}">
                      <a16:colId xmlns:a16="http://schemas.microsoft.com/office/drawing/2014/main" val="3643293572"/>
                    </a:ext>
                  </a:extLst>
                </a:gridCol>
                <a:gridCol w="962766">
                  <a:extLst>
                    <a:ext uri="{9D8B030D-6E8A-4147-A177-3AD203B41FA5}">
                      <a16:colId xmlns:a16="http://schemas.microsoft.com/office/drawing/2014/main" val="1942865942"/>
                    </a:ext>
                  </a:extLst>
                </a:gridCol>
              </a:tblGrid>
              <a:tr h="291096">
                <a:tc gridSpan="4"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TABLE DE RÉFÉRENCE STATUTS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102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/>
                        <a:t>Code statut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2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200" dirty="0"/>
                        <a:t>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206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200" i="1" dirty="0"/>
                        <a:t>Documentation turbine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2200" i="1" dirty="0"/>
                        <a:t>Complété manuellement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9253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22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Pré-traitement automatique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5236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ETUDE DE PARCS VALEMO</a:t>
            </a:r>
          </a:p>
        </p:txBody>
      </p:sp>
      <p:graphicFrame>
        <p:nvGraphicFramePr>
          <p:cNvPr id="11" name="Tableau 12">
            <a:extLst>
              <a:ext uri="{FF2B5EF4-FFF2-40B4-BE49-F238E27FC236}">
                <a16:creationId xmlns:a16="http://schemas.microsoft.com/office/drawing/2014/main" id="{9DEED008-CF14-4578-BD50-C1BCCA1A3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2103532"/>
              </p:ext>
            </p:extLst>
          </p:nvPr>
        </p:nvGraphicFramePr>
        <p:xfrm>
          <a:off x="7353300" y="2427262"/>
          <a:ext cx="4735919" cy="341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5919">
                  <a:extLst>
                    <a:ext uri="{9D8B030D-6E8A-4147-A177-3AD203B41FA5}">
                      <a16:colId xmlns:a16="http://schemas.microsoft.com/office/drawing/2014/main" val="1078567120"/>
                    </a:ext>
                  </a:extLst>
                </a:gridCol>
              </a:tblGrid>
              <a:tr h="1137600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724969"/>
                  </a:ext>
                </a:extLst>
              </a:tr>
              <a:tr h="568800">
                <a:tc>
                  <a:txBody>
                    <a:bodyPr/>
                    <a:lstStyle/>
                    <a:p>
                      <a:r>
                        <a:rPr lang="fr-FR" sz="2400" dirty="0"/>
                        <a:t>21 parcs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1831264"/>
                  </a:ext>
                </a:extLst>
              </a:tr>
              <a:tr h="568800">
                <a:tc>
                  <a:txBody>
                    <a:bodyPr/>
                    <a:lstStyle/>
                    <a:p>
                      <a:r>
                        <a:rPr lang="fr-FR" sz="2400" dirty="0"/>
                        <a:t>116 turbines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240039"/>
                  </a:ext>
                </a:extLst>
              </a:tr>
              <a:tr h="568800">
                <a:tc>
                  <a:txBody>
                    <a:bodyPr/>
                    <a:lstStyle/>
                    <a:p>
                      <a:r>
                        <a:rPr lang="fr-FR" sz="2400" dirty="0"/>
                        <a:t>Statuts automatiques 351/371 </a:t>
                      </a:r>
                      <a:r>
                        <a:rPr lang="fr-FR" sz="24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(95%)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632958"/>
                  </a:ext>
                </a:extLst>
              </a:tr>
              <a:tr h="568800">
                <a:tc>
                  <a:txBody>
                    <a:bodyPr/>
                    <a:lstStyle/>
                    <a:p>
                      <a:r>
                        <a:rPr lang="fr-FR" sz="2400" dirty="0"/>
                        <a:t>34040 / 50019 arrêts </a:t>
                      </a:r>
                      <a:r>
                        <a:rPr lang="fr-FR" sz="24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(68%)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480276"/>
                  </a:ext>
                </a:extLst>
              </a:tr>
            </a:tbl>
          </a:graphicData>
        </a:graphic>
      </p:graphicFrame>
      <p:pic>
        <p:nvPicPr>
          <p:cNvPr id="15" name="Image 14">
            <a:extLst>
              <a:ext uri="{FF2B5EF4-FFF2-40B4-BE49-F238E27FC236}">
                <a16:creationId xmlns:a16="http://schemas.microsoft.com/office/drawing/2014/main" id="{11888526-9EC1-4BD4-B308-21ACBC025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00" y="2771064"/>
            <a:ext cx="3241426" cy="597638"/>
          </a:xfrm>
          <a:prstGeom prst="rect">
            <a:avLst/>
          </a:prstGeom>
        </p:spPr>
      </p:pic>
      <p:graphicFrame>
        <p:nvGraphicFramePr>
          <p:cNvPr id="10" name="Tableau 2">
            <a:extLst>
              <a:ext uri="{FF2B5EF4-FFF2-40B4-BE49-F238E27FC236}">
                <a16:creationId xmlns:a16="http://schemas.microsoft.com/office/drawing/2014/main" id="{C4CE6554-1F49-452C-B1D2-27C52145BE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9003951"/>
              </p:ext>
            </p:extLst>
          </p:nvPr>
        </p:nvGraphicFramePr>
        <p:xfrm>
          <a:off x="219120" y="4224521"/>
          <a:ext cx="5876881" cy="1310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87049">
                  <a:extLst>
                    <a:ext uri="{9D8B030D-6E8A-4147-A177-3AD203B41FA5}">
                      <a16:colId xmlns:a16="http://schemas.microsoft.com/office/drawing/2014/main" val="2155418481"/>
                    </a:ext>
                  </a:extLst>
                </a:gridCol>
                <a:gridCol w="995587">
                  <a:extLst>
                    <a:ext uri="{9D8B030D-6E8A-4147-A177-3AD203B41FA5}">
                      <a16:colId xmlns:a16="http://schemas.microsoft.com/office/drawing/2014/main" val="1265718032"/>
                    </a:ext>
                  </a:extLst>
                </a:gridCol>
                <a:gridCol w="831479">
                  <a:extLst>
                    <a:ext uri="{9D8B030D-6E8A-4147-A177-3AD203B41FA5}">
                      <a16:colId xmlns:a16="http://schemas.microsoft.com/office/drawing/2014/main" val="3643293572"/>
                    </a:ext>
                  </a:extLst>
                </a:gridCol>
                <a:gridCol w="962766">
                  <a:extLst>
                    <a:ext uri="{9D8B030D-6E8A-4147-A177-3AD203B41FA5}">
                      <a16:colId xmlns:a16="http://schemas.microsoft.com/office/drawing/2014/main" val="1942865942"/>
                    </a:ext>
                  </a:extLst>
                </a:gridCol>
              </a:tblGrid>
              <a:tr h="291096">
                <a:tc gridSpan="4"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LISTE DES ARRÊTS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102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200" dirty="0"/>
                        <a:t>Code statut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2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200" dirty="0"/>
                        <a:t>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206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200" i="1" dirty="0"/>
                        <a:t>Message turbine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2200" i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Automatique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92530"/>
                  </a:ext>
                </a:extLst>
              </a:tr>
            </a:tbl>
          </a:graphicData>
        </a:graphic>
      </p:graphicFrame>
      <p:sp>
        <p:nvSpPr>
          <p:cNvPr id="12" name="Flèche : demi-tour 11">
            <a:extLst>
              <a:ext uri="{FF2B5EF4-FFF2-40B4-BE49-F238E27FC236}">
                <a16:creationId xmlns:a16="http://schemas.microsoft.com/office/drawing/2014/main" id="{8E1ECC93-CC06-4197-A77B-94D505068641}"/>
              </a:ext>
            </a:extLst>
          </p:cNvPr>
          <p:cNvSpPr/>
          <p:nvPr/>
        </p:nvSpPr>
        <p:spPr>
          <a:xfrm rot="5400000">
            <a:off x="5594366" y="3657165"/>
            <a:ext cx="1967020" cy="1052623"/>
          </a:xfrm>
          <a:prstGeom prst="uturnArrow">
            <a:avLst>
              <a:gd name="adj1" fmla="val 10798"/>
              <a:gd name="adj2" fmla="val 25000"/>
              <a:gd name="adj3" fmla="val 33081"/>
              <a:gd name="adj4" fmla="val 39668"/>
              <a:gd name="adj5" fmla="val 7904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716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23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Les parcs DSN et GRV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5236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ETUDE DE PARCS VALEMO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055FEC-FD3F-4DEA-AF48-6EBBA41BD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accent3">
                    <a:lumMod val="50000"/>
                  </a:schemeClr>
                </a:solidFill>
              </a:rPr>
              <a:t>Les parcs : </a:t>
            </a:r>
          </a:p>
          <a:p>
            <a:r>
              <a:rPr lang="fr-FR" sz="2400" dirty="0"/>
              <a:t>VESTAS V90 2MW ;</a:t>
            </a:r>
          </a:p>
          <a:p>
            <a:r>
              <a:rPr lang="fr-FR" sz="2400" dirty="0"/>
              <a:t>6 turbines ;</a:t>
            </a:r>
          </a:p>
          <a:p>
            <a:r>
              <a:rPr lang="fr-FR" sz="2400" dirty="0"/>
              <a:t>Mis en service 2012 ;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solidFill>
                  <a:schemeClr val="accent3">
                    <a:lumMod val="50000"/>
                  </a:schemeClr>
                </a:solidFill>
              </a:rPr>
              <a:t>Objectifs 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Etudes des pannes ;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Retrouver les événements des rapports ;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Expliquer les surchauffes ; 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182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24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Analyse F1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5236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ETUDE DE PARCS VALEMO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03FAF31-DECD-4A1E-9BDF-B5CEEE088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566580" y="2197039"/>
            <a:ext cx="5075277" cy="3489252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46EE181-5C1D-49C0-9C26-B992BF480127}"/>
              </a:ext>
            </a:extLst>
          </p:cNvPr>
          <p:cNvSpPr txBox="1"/>
          <p:nvPr/>
        </p:nvSpPr>
        <p:spPr>
          <a:xfrm>
            <a:off x="425301" y="1735374"/>
            <a:ext cx="3338625" cy="461665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Filtre : </a:t>
            </a:r>
            <a:r>
              <a:rPr lang="fr-FR" sz="2400" i="1" dirty="0"/>
              <a:t>TYPE = Défaillance</a:t>
            </a:r>
            <a:endParaRPr lang="fr-FR" sz="2400" dirty="0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1D7AB880-7B9D-426D-B71F-BB3674AC7330}"/>
              </a:ext>
            </a:extLst>
          </p:cNvPr>
          <p:cNvSpPr/>
          <p:nvPr/>
        </p:nvSpPr>
        <p:spPr>
          <a:xfrm>
            <a:off x="5571460" y="3262312"/>
            <a:ext cx="777950" cy="60605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CE41D47-AF9A-496E-B9B6-D9CD1053D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" y="2663267"/>
            <a:ext cx="5395274" cy="241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55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25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Analyse fonction F1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5236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ETUDE DE PARCS VALEMO</a:t>
            </a:r>
          </a:p>
        </p:txBody>
      </p:sp>
      <p:pic>
        <p:nvPicPr>
          <p:cNvPr id="9" name="Espace réservé du contenu 5">
            <a:extLst>
              <a:ext uri="{FF2B5EF4-FFF2-40B4-BE49-F238E27FC236}">
                <a16:creationId xmlns:a16="http://schemas.microsoft.com/office/drawing/2014/main" id="{FBCEA7D9-6D9C-4006-B6E4-0B77F5C54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3893" y="1"/>
            <a:ext cx="9772894" cy="671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0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26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Analyse fonction F1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5236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ETUDE DE PARCS VALEMO</a:t>
            </a:r>
          </a:p>
        </p:txBody>
      </p:sp>
      <p:pic>
        <p:nvPicPr>
          <p:cNvPr id="9" name="Espace réservé du contenu 5">
            <a:extLst>
              <a:ext uri="{FF2B5EF4-FFF2-40B4-BE49-F238E27FC236}">
                <a16:creationId xmlns:a16="http://schemas.microsoft.com/office/drawing/2014/main" id="{FBCEA7D9-6D9C-4006-B6E4-0B77F5C54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3893" y="1"/>
            <a:ext cx="9772894" cy="6718864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CF730282-CBB6-427E-B060-949F8E997574}"/>
              </a:ext>
            </a:extLst>
          </p:cNvPr>
          <p:cNvSpPr/>
          <p:nvPr/>
        </p:nvSpPr>
        <p:spPr>
          <a:xfrm>
            <a:off x="6290813" y="2236938"/>
            <a:ext cx="648586" cy="64858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DF4E5E2-8C99-407E-95F9-CD498B314477}"/>
              </a:ext>
            </a:extLst>
          </p:cNvPr>
          <p:cNvSpPr/>
          <p:nvPr/>
        </p:nvSpPr>
        <p:spPr>
          <a:xfrm rot="-2700000">
            <a:off x="5589064" y="4469927"/>
            <a:ext cx="1403498" cy="34024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DFBD34E-B3B0-49B0-9F45-C7C97C1E02DA}"/>
              </a:ext>
            </a:extLst>
          </p:cNvPr>
          <p:cNvSpPr/>
          <p:nvPr/>
        </p:nvSpPr>
        <p:spPr>
          <a:xfrm>
            <a:off x="4552774" y="2626896"/>
            <a:ext cx="648586" cy="64858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D35A495-2398-4D20-969A-5DAA0B0FD3AE}"/>
              </a:ext>
            </a:extLst>
          </p:cNvPr>
          <p:cNvSpPr/>
          <p:nvPr/>
        </p:nvSpPr>
        <p:spPr>
          <a:xfrm rot="-2700000">
            <a:off x="2987068" y="4869290"/>
            <a:ext cx="2372509" cy="34024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615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27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Analyse F1/F2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5236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ETUDE DE PARCS VALEMO</a:t>
            </a:r>
          </a:p>
        </p:txBody>
      </p:sp>
      <p:graphicFrame>
        <p:nvGraphicFramePr>
          <p:cNvPr id="2" name="Tableau 5">
            <a:extLst>
              <a:ext uri="{FF2B5EF4-FFF2-40B4-BE49-F238E27FC236}">
                <a16:creationId xmlns:a16="http://schemas.microsoft.com/office/drawing/2014/main" id="{89FC5B97-6121-43F3-88AB-5283D78F33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618126"/>
              </p:ext>
            </p:extLst>
          </p:nvPr>
        </p:nvGraphicFramePr>
        <p:xfrm>
          <a:off x="838200" y="1966207"/>
          <a:ext cx="10515597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08676001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81367886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383605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400" i="1" dirty="0"/>
                        <a:t>PARC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i="1" dirty="0"/>
                        <a:t>F1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i="1" dirty="0"/>
                        <a:t>F2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000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400" dirty="0"/>
                        <a:t>DSN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Multiplicatrice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Guidage et transmission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576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400" dirty="0"/>
                        <a:t>GRV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Génératrice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Régulation thermique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881282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866EA85D-0657-4135-9C71-A5EBC9FEC384}"/>
              </a:ext>
            </a:extLst>
          </p:cNvPr>
          <p:cNvSpPr txBox="1"/>
          <p:nvPr/>
        </p:nvSpPr>
        <p:spPr>
          <a:xfrm>
            <a:off x="859465" y="3932708"/>
            <a:ext cx="7566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ym typeface="Wingdings" panose="05000000000000000000" pitchFamily="2" charset="2"/>
              </a:rPr>
              <a:t> DSN désalignement des arbres ; </a:t>
            </a:r>
          </a:p>
          <a:p>
            <a:r>
              <a:rPr lang="fr-FR" sz="2400" dirty="0">
                <a:sym typeface="Wingdings" panose="05000000000000000000" pitchFamily="2" charset="2"/>
              </a:rPr>
              <a:t> Problème de refroidissement sur GRV ; </a:t>
            </a:r>
          </a:p>
          <a:p>
            <a:endParaRPr lang="fr-FR" sz="2400" dirty="0">
              <a:sym typeface="Wingdings" panose="05000000000000000000" pitchFamily="2" charset="2"/>
            </a:endParaRP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ü"/>
            </a:pPr>
            <a:r>
              <a:rPr lang="fr-FR" sz="2400" dirty="0">
                <a:sym typeface="Wingdings" panose="05000000000000000000" pitchFamily="2" charset="2"/>
              </a:rPr>
              <a:t>On retrouve le contenu des rapports   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181297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28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Les surchauffes VCS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5236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ETUDE DE PARCS VALEMO</a:t>
            </a:r>
          </a:p>
        </p:txBody>
      </p:sp>
      <p:sp>
        <p:nvSpPr>
          <p:cNvPr id="29" name="Espace réservé du contenu 28">
            <a:extLst>
              <a:ext uri="{FF2B5EF4-FFF2-40B4-BE49-F238E27FC236}">
                <a16:creationId xmlns:a16="http://schemas.microsoft.com/office/drawing/2014/main" id="{859EB98D-44EC-4459-9E4F-D85C87FD1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677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chemeClr val="accent3">
                    <a:lumMod val="50000"/>
                  </a:schemeClr>
                </a:solidFill>
              </a:rPr>
              <a:t>Les rapports d’exploitation : </a:t>
            </a:r>
          </a:p>
          <a:p>
            <a:r>
              <a:rPr lang="fr-FR" sz="2400" dirty="0"/>
              <a:t>Surchauffes du « VCS » ; </a:t>
            </a:r>
          </a:p>
          <a:p>
            <a:r>
              <a:rPr lang="fr-FR" sz="2400" dirty="0"/>
              <a:t>Encrassement </a:t>
            </a:r>
            <a:r>
              <a:rPr lang="fr-FR" sz="2400"/>
              <a:t>des ventilateurs </a:t>
            </a:r>
            <a:r>
              <a:rPr lang="fr-FR" sz="2400" dirty="0"/>
              <a:t>; 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dirty="0">
                <a:solidFill>
                  <a:schemeClr val="accent6"/>
                </a:solidFill>
              </a:rPr>
              <a:t>Objectifs :</a:t>
            </a:r>
            <a:endParaRPr lang="fr-FR" sz="32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fr-FR" sz="2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fr-FR" sz="2400" dirty="0">
                <a:sym typeface="Wingdings" panose="05000000000000000000" pitchFamily="2" charset="2"/>
              </a:rPr>
              <a:t> vérifier via l’analyse des arrêts ; </a:t>
            </a:r>
          </a:p>
          <a:p>
            <a:pPr marL="0" indent="0">
              <a:buNone/>
            </a:pPr>
            <a:r>
              <a:rPr lang="fr-FR" sz="2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fr-FR" sz="2400" dirty="0">
                <a:sym typeface="Wingdings" panose="05000000000000000000" pitchFamily="2" charset="2"/>
              </a:rPr>
              <a:t> Appuyer les CEX ; </a:t>
            </a:r>
            <a:endParaRPr lang="fr-FR" sz="2400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BF0A7AFC-8644-4D93-9F10-3927F7BFA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670" y="1672841"/>
            <a:ext cx="6209211" cy="46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69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29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Les surchauffes VCS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5236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ETUDE DE PARCS VALEMO</a:t>
            </a:r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F2ACA1A6-B265-4A03-83DA-25EDA3B41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110" y="1626411"/>
            <a:ext cx="12073890" cy="4829556"/>
          </a:xfrm>
        </p:spPr>
      </p:pic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3C9100A4-4FC0-4D03-AF96-86CF2D636770}"/>
              </a:ext>
            </a:extLst>
          </p:cNvPr>
          <p:cNvSpPr/>
          <p:nvPr/>
        </p:nvSpPr>
        <p:spPr>
          <a:xfrm>
            <a:off x="7680251" y="1994885"/>
            <a:ext cx="1860698" cy="2626242"/>
          </a:xfrm>
          <a:custGeom>
            <a:avLst/>
            <a:gdLst>
              <a:gd name="connsiteX0" fmla="*/ 0 w 1860698"/>
              <a:gd name="connsiteY0" fmla="*/ 2626242 h 2626242"/>
              <a:gd name="connsiteX1" fmla="*/ 467832 w 1860698"/>
              <a:gd name="connsiteY1" fmla="*/ 2371061 h 2626242"/>
              <a:gd name="connsiteX2" fmla="*/ 956930 w 1860698"/>
              <a:gd name="connsiteY2" fmla="*/ 1775638 h 2626242"/>
              <a:gd name="connsiteX3" fmla="*/ 1509823 w 1860698"/>
              <a:gd name="connsiteY3" fmla="*/ 712382 h 2626242"/>
              <a:gd name="connsiteX4" fmla="*/ 1860698 w 1860698"/>
              <a:gd name="connsiteY4" fmla="*/ 0 h 262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0698" h="2626242">
                <a:moveTo>
                  <a:pt x="0" y="2626242"/>
                </a:moveTo>
                <a:cubicBezTo>
                  <a:pt x="154172" y="2569535"/>
                  <a:pt x="308344" y="2512828"/>
                  <a:pt x="467832" y="2371061"/>
                </a:cubicBezTo>
                <a:cubicBezTo>
                  <a:pt x="627320" y="2229294"/>
                  <a:pt x="783265" y="2052085"/>
                  <a:pt x="956930" y="1775638"/>
                </a:cubicBezTo>
                <a:cubicBezTo>
                  <a:pt x="1130595" y="1499191"/>
                  <a:pt x="1359195" y="1008322"/>
                  <a:pt x="1509823" y="712382"/>
                </a:cubicBezTo>
                <a:cubicBezTo>
                  <a:pt x="1660451" y="416442"/>
                  <a:pt x="1760574" y="208221"/>
                  <a:pt x="1860698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D422083-468F-445E-A7DB-30BCF68E5A8E}"/>
              </a:ext>
            </a:extLst>
          </p:cNvPr>
          <p:cNvSpPr txBox="1"/>
          <p:nvPr/>
        </p:nvSpPr>
        <p:spPr>
          <a:xfrm>
            <a:off x="7315788" y="2632071"/>
            <a:ext cx="200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Encrassement progressif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6F7C9C3-C3B7-4C1C-815B-DC4FCE18FAB4}"/>
              </a:ext>
            </a:extLst>
          </p:cNvPr>
          <p:cNvSpPr txBox="1"/>
          <p:nvPr/>
        </p:nvSpPr>
        <p:spPr>
          <a:xfrm>
            <a:off x="10064336" y="4202360"/>
            <a:ext cx="200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/>
              <a:t>Nettoyage ventilateur VCS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068212FE-31D4-4120-888B-D8748FADF936}"/>
              </a:ext>
            </a:extLst>
          </p:cNvPr>
          <p:cNvCxnSpPr>
            <a:cxnSpLocks/>
          </p:cNvCxnSpPr>
          <p:nvPr/>
        </p:nvCxnSpPr>
        <p:spPr>
          <a:xfrm flipH="1">
            <a:off x="10064336" y="4953496"/>
            <a:ext cx="966009" cy="280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337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FFB12671-D519-4A4F-B35E-0C0DB580B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2"/>
          <a:stretch/>
        </p:blipFill>
        <p:spPr>
          <a:xfrm>
            <a:off x="0" y="0"/>
            <a:ext cx="588934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8BA9E3E-56C9-4B94-94EC-6D9E67387C19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rgbClr val="F2F2F2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3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759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INTRODUCTION ET CONTEXTE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842FD537-5A90-4F70-A344-3C9C00988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981518"/>
              </p:ext>
            </p:extLst>
          </p:nvPr>
        </p:nvGraphicFramePr>
        <p:xfrm>
          <a:off x="6542568" y="1539908"/>
          <a:ext cx="4383143" cy="48164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83143">
                  <a:extLst>
                    <a:ext uri="{9D8B030D-6E8A-4147-A177-3AD203B41FA5}">
                      <a16:colId xmlns:a16="http://schemas.microsoft.com/office/drawing/2014/main" val="2099309272"/>
                    </a:ext>
                  </a:extLst>
                </a:gridCol>
              </a:tblGrid>
              <a:tr h="1204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b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INTRODUCTION ET CONTEXTE</a:t>
                      </a:r>
                      <a:endParaRPr kumimoji="0" lang="fr-F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216000" marT="144000" marB="14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612913"/>
                  </a:ext>
                </a:extLst>
              </a:tr>
              <a:tr h="1204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b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OBJECTIFS DU STAGE</a:t>
                      </a:r>
                      <a:endParaRPr kumimoji="0" lang="fr-F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216000" marT="144000" marB="14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910239"/>
                  </a:ext>
                </a:extLst>
              </a:tr>
              <a:tr h="1204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b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NOUVELLE CLASSIFICATION DES ARRÊTS</a:t>
                      </a:r>
                      <a:endParaRPr kumimoji="0" lang="fr-F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108000" marT="144000" marB="14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791781"/>
                  </a:ext>
                </a:extLst>
              </a:tr>
              <a:tr h="1204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b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ETUDE DE PARCS VALEMO </a:t>
                      </a:r>
                      <a:endParaRPr kumimoji="0" lang="fr-F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216000" marT="144000" marB="14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082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0578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30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Bilan des surchauffes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5236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ETUDE DE PARCS VALEMO</a:t>
            </a:r>
          </a:p>
        </p:txBody>
      </p:sp>
      <p:graphicFrame>
        <p:nvGraphicFramePr>
          <p:cNvPr id="2" name="Tableau 3">
            <a:extLst>
              <a:ext uri="{FF2B5EF4-FFF2-40B4-BE49-F238E27FC236}">
                <a16:creationId xmlns:a16="http://schemas.microsoft.com/office/drawing/2014/main" id="{BB4019CF-C94E-42E0-B188-C463D12D9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277638"/>
              </p:ext>
            </p:extLst>
          </p:nvPr>
        </p:nvGraphicFramePr>
        <p:xfrm>
          <a:off x="178480" y="1755748"/>
          <a:ext cx="11925889" cy="38915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88446">
                  <a:extLst>
                    <a:ext uri="{9D8B030D-6E8A-4147-A177-3AD203B41FA5}">
                      <a16:colId xmlns:a16="http://schemas.microsoft.com/office/drawing/2014/main" val="2226762846"/>
                    </a:ext>
                  </a:extLst>
                </a:gridCol>
                <a:gridCol w="1022841">
                  <a:extLst>
                    <a:ext uri="{9D8B030D-6E8A-4147-A177-3AD203B41FA5}">
                      <a16:colId xmlns:a16="http://schemas.microsoft.com/office/drawing/2014/main" val="3734363083"/>
                    </a:ext>
                  </a:extLst>
                </a:gridCol>
                <a:gridCol w="2949264">
                  <a:extLst>
                    <a:ext uri="{9D8B030D-6E8A-4147-A177-3AD203B41FA5}">
                      <a16:colId xmlns:a16="http://schemas.microsoft.com/office/drawing/2014/main" val="1902766882"/>
                    </a:ext>
                  </a:extLst>
                </a:gridCol>
                <a:gridCol w="1988446">
                  <a:extLst>
                    <a:ext uri="{9D8B030D-6E8A-4147-A177-3AD203B41FA5}">
                      <a16:colId xmlns:a16="http://schemas.microsoft.com/office/drawing/2014/main" val="811510973"/>
                    </a:ext>
                  </a:extLst>
                </a:gridCol>
                <a:gridCol w="1988446">
                  <a:extLst>
                    <a:ext uri="{9D8B030D-6E8A-4147-A177-3AD203B41FA5}">
                      <a16:colId xmlns:a16="http://schemas.microsoft.com/office/drawing/2014/main" val="934463746"/>
                    </a:ext>
                  </a:extLst>
                </a:gridCol>
                <a:gridCol w="1988446">
                  <a:extLst>
                    <a:ext uri="{9D8B030D-6E8A-4147-A177-3AD203B41FA5}">
                      <a16:colId xmlns:a16="http://schemas.microsoft.com/office/drawing/2014/main" val="1641513051"/>
                    </a:ext>
                  </a:extLst>
                </a:gridCol>
              </a:tblGrid>
              <a:tr h="486448">
                <a:tc>
                  <a:txBody>
                    <a:bodyPr/>
                    <a:lstStyle/>
                    <a:p>
                      <a:r>
                        <a:rPr lang="fr-FR" sz="2000" dirty="0"/>
                        <a:t>Parc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Turbine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Période d’encrassement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Nbr arrêts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Pertes (MWh)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Durée (J)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522748"/>
                  </a:ext>
                </a:extLst>
              </a:tr>
              <a:tr h="486448">
                <a:tc>
                  <a:txBody>
                    <a:bodyPr/>
                    <a:lstStyle/>
                    <a:p>
                      <a:r>
                        <a:rPr lang="fr-FR" sz="2000" dirty="0"/>
                        <a:t>DSN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Mai – Sep 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937888"/>
                  </a:ext>
                </a:extLst>
              </a:tr>
              <a:tr h="486448">
                <a:tc>
                  <a:txBody>
                    <a:bodyPr/>
                    <a:lstStyle/>
                    <a:p>
                      <a:r>
                        <a:rPr lang="fr-FR" sz="2000" dirty="0"/>
                        <a:t>DSN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Juil – Août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769173"/>
                  </a:ext>
                </a:extLst>
              </a:tr>
              <a:tr h="486448">
                <a:tc>
                  <a:txBody>
                    <a:bodyPr/>
                    <a:lstStyle/>
                    <a:p>
                      <a:r>
                        <a:rPr lang="fr-FR" sz="2000" dirty="0"/>
                        <a:t>GRV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Déc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654440"/>
                  </a:ext>
                </a:extLst>
              </a:tr>
              <a:tr h="486448">
                <a:tc>
                  <a:txBody>
                    <a:bodyPr/>
                    <a:lstStyle/>
                    <a:p>
                      <a:r>
                        <a:rPr lang="fr-FR" sz="2000" dirty="0"/>
                        <a:t>GRV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Juil – Sep et Déc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143973"/>
                  </a:ext>
                </a:extLst>
              </a:tr>
              <a:tr h="486448">
                <a:tc>
                  <a:txBody>
                    <a:bodyPr/>
                    <a:lstStyle/>
                    <a:p>
                      <a:r>
                        <a:rPr lang="fr-FR" sz="2000" dirty="0"/>
                        <a:t>GRV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Oct</a:t>
                      </a:r>
                      <a:r>
                        <a:rPr lang="fr-FR" sz="2000" dirty="0"/>
                        <a:t> - 2014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332135"/>
                  </a:ext>
                </a:extLst>
              </a:tr>
              <a:tr h="486448">
                <a:tc>
                  <a:txBody>
                    <a:bodyPr/>
                    <a:lstStyle/>
                    <a:p>
                      <a:r>
                        <a:rPr lang="fr-FR" sz="2000" dirty="0"/>
                        <a:t>GRV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Juil – </a:t>
                      </a:r>
                      <a:r>
                        <a:rPr lang="fr-FR" sz="2000" dirty="0" err="1"/>
                        <a:t>Nov</a:t>
                      </a:r>
                      <a:r>
                        <a:rPr lang="fr-FR" sz="2000" dirty="0"/>
                        <a:t>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582889"/>
                  </a:ext>
                </a:extLst>
              </a:tr>
              <a:tr h="486448">
                <a:tc>
                  <a:txBody>
                    <a:bodyPr/>
                    <a:lstStyle/>
                    <a:p>
                      <a:r>
                        <a:rPr lang="fr-FR" sz="2000" b="1" dirty="0"/>
                        <a:t>Total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0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0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420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147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7.4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52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8966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31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Etude technologique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5236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ETUDE DE PARCS VALEMO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5771A3D-7D96-4A39-8687-1BA35E76894F}"/>
              </a:ext>
            </a:extLst>
          </p:cNvPr>
          <p:cNvGrpSpPr/>
          <p:nvPr/>
        </p:nvGrpSpPr>
        <p:grpSpPr>
          <a:xfrm>
            <a:off x="276837" y="1909135"/>
            <a:ext cx="7494421" cy="3556559"/>
            <a:chOff x="0" y="0"/>
            <a:chExt cx="5853861" cy="2665003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EA54C673-3564-411D-BFB8-04963ECB3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150870" cy="2406015"/>
            </a:xfrm>
            <a:prstGeom prst="rect">
              <a:avLst/>
            </a:prstGeom>
          </p:spPr>
        </p:pic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332AC591-E2A4-41CF-B38F-6DCBC3C9BFC9}"/>
                </a:ext>
              </a:extLst>
            </p:cNvPr>
            <p:cNvGrpSpPr/>
            <p:nvPr/>
          </p:nvGrpSpPr>
          <p:grpSpPr>
            <a:xfrm>
              <a:off x="1985749" y="73645"/>
              <a:ext cx="3868112" cy="2591358"/>
              <a:chOff x="0" y="-151544"/>
              <a:chExt cx="3868112" cy="2591358"/>
            </a:xfrm>
          </p:grpSpPr>
          <p:pic>
            <p:nvPicPr>
              <p:cNvPr id="28" name="Image 27">
                <a:extLst>
                  <a:ext uri="{FF2B5EF4-FFF2-40B4-BE49-F238E27FC236}">
                    <a16:creationId xmlns:a16="http://schemas.microsoft.com/office/drawing/2014/main" id="{BB93BA7B-3A0A-405F-B2DA-E404FFC5C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0" y="1589964"/>
                <a:ext cx="719455" cy="719455"/>
              </a:xfrm>
              <a:prstGeom prst="rect">
                <a:avLst/>
              </a:prstGeom>
            </p:spPr>
          </p:pic>
          <p:pic>
            <p:nvPicPr>
              <p:cNvPr id="29" name="Image 28">
                <a:extLst>
                  <a:ext uri="{FF2B5EF4-FFF2-40B4-BE49-F238E27FC236}">
                    <a16:creationId xmlns:a16="http://schemas.microsoft.com/office/drawing/2014/main" id="{E5A209D5-C0DB-4178-B69E-E588C4ABF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5905" y="136477"/>
                <a:ext cx="899795" cy="899795"/>
              </a:xfrm>
              <a:prstGeom prst="rect">
                <a:avLst/>
              </a:prstGeom>
            </p:spPr>
          </p:pic>
          <p:pic>
            <p:nvPicPr>
              <p:cNvPr id="30" name="Image 29">
                <a:extLst>
                  <a:ext uri="{FF2B5EF4-FFF2-40B4-BE49-F238E27FC236}">
                    <a16:creationId xmlns:a16="http://schemas.microsoft.com/office/drawing/2014/main" id="{AE54C17C-2AD6-41B5-9285-E770E9921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1350" y="1289713"/>
                <a:ext cx="719455" cy="719455"/>
              </a:xfrm>
              <a:prstGeom prst="rect">
                <a:avLst/>
              </a:prstGeom>
            </p:spPr>
          </p:pic>
          <p:pic>
            <p:nvPicPr>
              <p:cNvPr id="31" name="Image 30">
                <a:extLst>
                  <a:ext uri="{FF2B5EF4-FFF2-40B4-BE49-F238E27FC236}">
                    <a16:creationId xmlns:a16="http://schemas.microsoft.com/office/drawing/2014/main" id="{2E14C70E-E505-4926-B5F6-719354B7BA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4932" y="70042"/>
                <a:ext cx="1079500" cy="1079500"/>
              </a:xfrm>
              <a:prstGeom prst="rect">
                <a:avLst/>
              </a:prstGeom>
            </p:spPr>
          </p:pic>
          <p:sp>
            <p:nvSpPr>
              <p:cNvPr id="32" name="Forme libre : forme 31">
                <a:extLst>
                  <a:ext uri="{FF2B5EF4-FFF2-40B4-BE49-F238E27FC236}">
                    <a16:creationId xmlns:a16="http://schemas.microsoft.com/office/drawing/2014/main" id="{C7F28900-4F59-4562-8792-50D3AC41589F}"/>
                  </a:ext>
                </a:extLst>
              </p:cNvPr>
              <p:cNvSpPr/>
              <p:nvPr/>
            </p:nvSpPr>
            <p:spPr>
              <a:xfrm>
                <a:off x="354842" y="1630907"/>
                <a:ext cx="888399" cy="119175"/>
              </a:xfrm>
              <a:custGeom>
                <a:avLst/>
                <a:gdLst>
                  <a:gd name="connsiteX0" fmla="*/ 0 w 888399"/>
                  <a:gd name="connsiteY0" fmla="*/ 119175 h 119175"/>
                  <a:gd name="connsiteX1" fmla="*/ 4334 w 888399"/>
                  <a:gd name="connsiteY1" fmla="*/ 67171 h 119175"/>
                  <a:gd name="connsiteX2" fmla="*/ 504871 w 888399"/>
                  <a:gd name="connsiteY2" fmla="*/ 75839 h 119175"/>
                  <a:gd name="connsiteX3" fmla="*/ 509204 w 888399"/>
                  <a:gd name="connsiteY3" fmla="*/ 0 h 119175"/>
                  <a:gd name="connsiteX4" fmla="*/ 888399 w 888399"/>
                  <a:gd name="connsiteY4" fmla="*/ 6500 h 11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8399" h="119175">
                    <a:moveTo>
                      <a:pt x="0" y="119175"/>
                    </a:moveTo>
                    <a:lnTo>
                      <a:pt x="4334" y="67171"/>
                    </a:lnTo>
                    <a:lnTo>
                      <a:pt x="504871" y="75839"/>
                    </a:lnTo>
                    <a:lnTo>
                      <a:pt x="509204" y="0"/>
                    </a:lnTo>
                    <a:lnTo>
                      <a:pt x="888399" y="6500"/>
                    </a:lnTo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3" name="Forme libre : forme 32">
                <a:extLst>
                  <a:ext uri="{FF2B5EF4-FFF2-40B4-BE49-F238E27FC236}">
                    <a16:creationId xmlns:a16="http://schemas.microsoft.com/office/drawing/2014/main" id="{A600DBF6-E9FF-451A-B01C-690824F99A3B}"/>
                  </a:ext>
                </a:extLst>
              </p:cNvPr>
              <p:cNvSpPr/>
              <p:nvPr/>
            </p:nvSpPr>
            <p:spPr>
              <a:xfrm>
                <a:off x="1610436" y="307074"/>
                <a:ext cx="693471" cy="1343984"/>
              </a:xfrm>
              <a:custGeom>
                <a:avLst/>
                <a:gdLst>
                  <a:gd name="connsiteX0" fmla="*/ 0 w 693471"/>
                  <a:gd name="connsiteY0" fmla="*/ 1340915 h 1343984"/>
                  <a:gd name="connsiteX1" fmla="*/ 128875 w 693471"/>
                  <a:gd name="connsiteY1" fmla="*/ 1343984 h 1343984"/>
                  <a:gd name="connsiteX2" fmla="*/ 138081 w 693471"/>
                  <a:gd name="connsiteY2" fmla="*/ 0 h 1343984"/>
                  <a:gd name="connsiteX3" fmla="*/ 693471 w 693471"/>
                  <a:gd name="connsiteY3" fmla="*/ 0 h 1343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3471" h="1343984">
                    <a:moveTo>
                      <a:pt x="0" y="1340915"/>
                    </a:moveTo>
                    <a:lnTo>
                      <a:pt x="128875" y="1343984"/>
                    </a:lnTo>
                    <a:cubicBezTo>
                      <a:pt x="131944" y="895989"/>
                      <a:pt x="135012" y="447995"/>
                      <a:pt x="138081" y="0"/>
                    </a:cubicBezTo>
                    <a:lnTo>
                      <a:pt x="693471" y="0"/>
                    </a:lnTo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4" name="Forme libre : forme 33">
                <a:extLst>
                  <a:ext uri="{FF2B5EF4-FFF2-40B4-BE49-F238E27FC236}">
                    <a16:creationId xmlns:a16="http://schemas.microsoft.com/office/drawing/2014/main" id="{7DA828B7-DD8C-4073-8A0B-78DA63B15590}"/>
                  </a:ext>
                </a:extLst>
              </p:cNvPr>
              <p:cNvSpPr/>
              <p:nvPr/>
            </p:nvSpPr>
            <p:spPr>
              <a:xfrm>
                <a:off x="368490" y="893928"/>
                <a:ext cx="1942333" cy="1245793"/>
              </a:xfrm>
              <a:custGeom>
                <a:avLst/>
                <a:gdLst>
                  <a:gd name="connsiteX0" fmla="*/ 1942333 w 1942333"/>
                  <a:gd name="connsiteY0" fmla="*/ 0 h 1245793"/>
                  <a:gd name="connsiteX1" fmla="*/ 1785841 w 1942333"/>
                  <a:gd name="connsiteY1" fmla="*/ 0 h 1245793"/>
                  <a:gd name="connsiteX2" fmla="*/ 1785841 w 1942333"/>
                  <a:gd name="connsiteY2" fmla="*/ 1245793 h 1245793"/>
                  <a:gd name="connsiteX3" fmla="*/ 0 w 1942333"/>
                  <a:gd name="connsiteY3" fmla="*/ 1245793 h 1245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42333" h="1245793">
                    <a:moveTo>
                      <a:pt x="1942333" y="0"/>
                    </a:moveTo>
                    <a:lnTo>
                      <a:pt x="1785841" y="0"/>
                    </a:lnTo>
                    <a:lnTo>
                      <a:pt x="1785841" y="1245793"/>
                    </a:lnTo>
                    <a:lnTo>
                      <a:pt x="0" y="1245793"/>
                    </a:lnTo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5" name="Zone de texte 2">
                <a:extLst>
                  <a:ext uri="{FF2B5EF4-FFF2-40B4-BE49-F238E27FC236}">
                    <a16:creationId xmlns:a16="http://schemas.microsoft.com/office/drawing/2014/main" id="{DDF688CA-8F87-487A-A864-24B0FB702C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2830" y="2122226"/>
                <a:ext cx="2304415" cy="317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2000" dirty="0" err="1">
                    <a:solidFill>
                      <a:srgbClr val="0070C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Cooling</a:t>
                </a:r>
                <a:r>
                  <a:rPr lang="fr-FR" sz="2000" dirty="0">
                    <a:solidFill>
                      <a:srgbClr val="0070C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System</a:t>
                </a:r>
                <a:endParaRPr lang="fr-FR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Zone de texte 2">
                <a:extLst>
                  <a:ext uri="{FF2B5EF4-FFF2-40B4-BE49-F238E27FC236}">
                    <a16:creationId xmlns:a16="http://schemas.microsoft.com/office/drawing/2014/main" id="{4C8F10FD-B706-4810-BB44-C1EB59A8AD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63697" y="-151544"/>
                <a:ext cx="2304415" cy="317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2000" dirty="0" err="1">
                    <a:solidFill>
                      <a:srgbClr val="0070C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Forced</a:t>
                </a:r>
                <a:r>
                  <a:rPr lang="fr-FR" sz="2000" dirty="0">
                    <a:solidFill>
                      <a:srgbClr val="0070C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Air Ventilation</a:t>
                </a:r>
                <a:endParaRPr lang="fr-FR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01DA4F54-11FC-4AC6-9E44-F14367307B8C}"/>
              </a:ext>
            </a:extLst>
          </p:cNvPr>
          <p:cNvSpPr txBox="1"/>
          <p:nvPr/>
        </p:nvSpPr>
        <p:spPr>
          <a:xfrm>
            <a:off x="6454046" y="3597711"/>
            <a:ext cx="5412301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3">
                    <a:lumMod val="50000"/>
                  </a:schemeClr>
                </a:solidFill>
              </a:rPr>
              <a:t>Stratégies de maintenance :</a:t>
            </a:r>
          </a:p>
          <a:p>
            <a:endParaRPr lang="fr-FR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fr-FR" sz="2400" dirty="0"/>
              <a:t>Ne rien faire ; 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fr-FR" sz="2400" dirty="0"/>
              <a:t>Surveillance les alarmes + maintenance conditionnelle ; 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fr-FR" sz="2400" dirty="0" err="1"/>
              <a:t>Retrofit</a:t>
            </a:r>
            <a:r>
              <a:rPr lang="fr-FR" sz="2400" dirty="0"/>
              <a:t> du système (MK5 </a:t>
            </a:r>
            <a:r>
              <a:rPr lang="fr-FR" sz="2400" dirty="0">
                <a:sym typeface="Wingdings" panose="05000000000000000000" pitchFamily="2" charset="2"/>
              </a:rPr>
              <a:t> MK7) ;</a:t>
            </a:r>
          </a:p>
          <a:p>
            <a:pPr marL="514350" indent="-514350">
              <a:buFont typeface="+mj-lt"/>
              <a:buAutoNum type="arabicPeriod"/>
            </a:pPr>
            <a:endParaRPr lang="fr-FR" sz="2400" dirty="0">
              <a:sym typeface="Wingdings" panose="05000000000000000000" pitchFamily="2" charset="2"/>
            </a:endParaRPr>
          </a:p>
          <a:p>
            <a:r>
              <a:rPr lang="fr-FR" i="1" dirty="0">
                <a:sym typeface="Wingdings" panose="05000000000000000000" pitchFamily="2" charset="2"/>
              </a:rPr>
              <a:t>Annexes</a:t>
            </a:r>
            <a:endParaRPr lang="fr-FR" i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5548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FFB12671-D519-4A4F-B35E-0C0DB580B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2"/>
          <a:stretch/>
        </p:blipFill>
        <p:spPr>
          <a:xfrm>
            <a:off x="0" y="0"/>
            <a:ext cx="588934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8BA9E3E-56C9-4B94-94EC-6D9E67387C19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rgbClr val="F2F2F2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32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759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CONCLUSION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1209DDF-BA8E-49A4-95E2-1317776E8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23" y="1539908"/>
            <a:ext cx="5018510" cy="501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42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FF76B17-D6D8-4C4E-AB2D-6225BBE935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6" b="22171"/>
          <a:stretch/>
        </p:blipFill>
        <p:spPr>
          <a:xfrm>
            <a:off x="0" y="1018807"/>
            <a:ext cx="12192000" cy="53375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9AAC04-B9D4-41AB-89B8-9D123B0071F3}"/>
              </a:ext>
            </a:extLst>
          </p:cNvPr>
          <p:cNvSpPr/>
          <p:nvPr/>
        </p:nvSpPr>
        <p:spPr>
          <a:xfrm>
            <a:off x="-1" y="1727393"/>
            <a:ext cx="12192000" cy="2307265"/>
          </a:xfrm>
          <a:prstGeom prst="rect">
            <a:avLst/>
          </a:prstGeom>
          <a:solidFill>
            <a:schemeClr val="bg1">
              <a:lumMod val="9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C79611-4EFB-4A0B-AEE9-FD3B4215ECC4}"/>
              </a:ext>
            </a:extLst>
          </p:cNvPr>
          <p:cNvSpPr txBox="1"/>
          <p:nvPr/>
        </p:nvSpPr>
        <p:spPr>
          <a:xfrm>
            <a:off x="2836874" y="2418503"/>
            <a:ext cx="6518247" cy="677108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lang="fr-FR" sz="3800" dirty="0">
                <a:solidFill>
                  <a:schemeClr val="accent4">
                    <a:lumMod val="50000"/>
                  </a:schemeClr>
                </a:solidFill>
                <a:latin typeface="HandelGothic BT" panose="04030805030B02020C03" pitchFamily="82" charset="0"/>
              </a:rPr>
              <a:t>Merci de votre attention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DEB9D88-F783-4EEB-94DE-9145FA6055E2}"/>
              </a:ext>
            </a:extLst>
          </p:cNvPr>
          <p:cNvSpPr txBox="1">
            <a:spLocks/>
          </p:cNvSpPr>
          <p:nvPr/>
        </p:nvSpPr>
        <p:spPr>
          <a:xfrm>
            <a:off x="1524000" y="2087098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0BC27B17-C3D5-43D8-A5CF-2639C8EFA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761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34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RÉFÉRENCES VALOREM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449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ANNEXES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4D7CFD3-1E81-4620-9F7C-778601CD9DB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590" y="1539910"/>
            <a:ext cx="5358808" cy="525161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2E567AB-949D-4F58-A9EB-6FC9B69B0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364" y="3384749"/>
            <a:ext cx="4567773" cy="29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04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35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NF EN 13306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449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ANNEXES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6556AD1-A5A1-4AE8-AED8-3C59C60B7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364" y="1803215"/>
            <a:ext cx="8851770" cy="384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43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36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RDS – PP : éolienne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449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ANNEXES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4F82111-3095-45F0-A62C-A12718329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0" r="23315" b="29169"/>
          <a:stretch/>
        </p:blipFill>
        <p:spPr>
          <a:xfrm>
            <a:off x="701749" y="1645804"/>
            <a:ext cx="4348716" cy="526589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2578DA9-62B9-497A-A8E2-CBD2E454B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37" r="43574"/>
          <a:stretch/>
        </p:blipFill>
        <p:spPr>
          <a:xfrm>
            <a:off x="5050464" y="2243469"/>
            <a:ext cx="5526831" cy="260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17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37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RDS – PP : hydroélectricité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449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ANNEXES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4091E9B-B3FE-4759-BF0E-849BF9FFB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09" y="1660794"/>
            <a:ext cx="8299891" cy="506068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AA5E049-9E95-45DE-A30B-E019B8F3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5"/>
          <a:stretch/>
        </p:blipFill>
        <p:spPr>
          <a:xfrm>
            <a:off x="7511543" y="1792162"/>
            <a:ext cx="4680457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42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38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Refroidissement MK5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5236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ANNEXES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C9ACC16-7C03-4ABB-ACFD-19EAC3F1F88A}"/>
              </a:ext>
            </a:extLst>
          </p:cNvPr>
          <p:cNvGrpSpPr/>
          <p:nvPr/>
        </p:nvGrpSpPr>
        <p:grpSpPr>
          <a:xfrm>
            <a:off x="1374436" y="1581858"/>
            <a:ext cx="8802847" cy="4816148"/>
            <a:chOff x="-135400" y="31058"/>
            <a:chExt cx="6134216" cy="3565912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0330B977-BABD-46B5-853F-033692CA9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216" y="1938528"/>
              <a:ext cx="2202180" cy="1651635"/>
            </a:xfrm>
            <a:prstGeom prst="rect">
              <a:avLst/>
            </a:prstGeom>
          </p:spPr>
        </p:pic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65075A83-F7D0-4655-A2FD-E2E10CA13329}"/>
                </a:ext>
              </a:extLst>
            </p:cNvPr>
            <p:cNvGrpSpPr/>
            <p:nvPr/>
          </p:nvGrpSpPr>
          <p:grpSpPr>
            <a:xfrm>
              <a:off x="-135400" y="31058"/>
              <a:ext cx="6134216" cy="3027225"/>
              <a:chOff x="-135400" y="31058"/>
              <a:chExt cx="6134216" cy="3027225"/>
            </a:xfrm>
          </p:grpSpPr>
          <p:grpSp>
            <p:nvGrpSpPr>
              <p:cNvPr id="26" name="Groupe 25">
                <a:extLst>
                  <a:ext uri="{FF2B5EF4-FFF2-40B4-BE49-F238E27FC236}">
                    <a16:creationId xmlns:a16="http://schemas.microsoft.com/office/drawing/2014/main" id="{14FDE08C-0B31-418A-AE68-BD005DE6DAA3}"/>
                  </a:ext>
                </a:extLst>
              </p:cNvPr>
              <p:cNvGrpSpPr/>
              <p:nvPr/>
            </p:nvGrpSpPr>
            <p:grpSpPr>
              <a:xfrm>
                <a:off x="4556097" y="63610"/>
                <a:ext cx="1442719" cy="2994662"/>
                <a:chOff x="0" y="0"/>
                <a:chExt cx="1443208" cy="2995282"/>
              </a:xfrm>
            </p:grpSpPr>
            <p:grpSp>
              <p:nvGrpSpPr>
                <p:cNvPr id="47" name="Groupe 46">
                  <a:extLst>
                    <a:ext uri="{FF2B5EF4-FFF2-40B4-BE49-F238E27FC236}">
                      <a16:creationId xmlns:a16="http://schemas.microsoft.com/office/drawing/2014/main" id="{353D692A-97B0-48FE-83C2-7343DA2EDCFA}"/>
                    </a:ext>
                  </a:extLst>
                </p:cNvPr>
                <p:cNvGrpSpPr/>
                <p:nvPr/>
              </p:nvGrpSpPr>
              <p:grpSpPr>
                <a:xfrm>
                  <a:off x="50800" y="31750"/>
                  <a:ext cx="1392408" cy="2963532"/>
                  <a:chOff x="0" y="0"/>
                  <a:chExt cx="1392408" cy="2963532"/>
                </a:xfrm>
              </p:grpSpPr>
              <p:pic>
                <p:nvPicPr>
                  <p:cNvPr id="49" name="Image 48">
                    <a:extLst>
                      <a:ext uri="{FF2B5EF4-FFF2-40B4-BE49-F238E27FC236}">
                        <a16:creationId xmlns:a16="http://schemas.microsoft.com/office/drawing/2014/main" id="{6D1758BC-DDAB-458E-A094-1C2B4186DB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0"/>
                    <a:ext cx="1079500" cy="1079500"/>
                  </a:xfrm>
                  <a:prstGeom prst="rect">
                    <a:avLst/>
                  </a:prstGeom>
                </p:spPr>
              </p:pic>
              <p:grpSp>
                <p:nvGrpSpPr>
                  <p:cNvPr id="50" name="Groupe 49">
                    <a:extLst>
                      <a:ext uri="{FF2B5EF4-FFF2-40B4-BE49-F238E27FC236}">
                        <a16:creationId xmlns:a16="http://schemas.microsoft.com/office/drawing/2014/main" id="{14F22DB4-C05F-4784-934D-A3C9E0E45ED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533400"/>
                    <a:ext cx="1392408" cy="2430132"/>
                    <a:chOff x="0" y="0"/>
                    <a:chExt cx="1392408" cy="2430132"/>
                  </a:xfrm>
                </p:grpSpPr>
                <p:grpSp>
                  <p:nvGrpSpPr>
                    <p:cNvPr id="51" name="Groupe 50">
                      <a:extLst>
                        <a:ext uri="{FF2B5EF4-FFF2-40B4-BE49-F238E27FC236}">
                          <a16:creationId xmlns:a16="http://schemas.microsoft.com/office/drawing/2014/main" id="{A7883CF3-1D83-4254-BE7D-8ACF5CF9B083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-260497" y="1079501"/>
                      <a:ext cx="1611128" cy="1090133"/>
                      <a:chOff x="0" y="0"/>
                      <a:chExt cx="1611128" cy="1090133"/>
                    </a:xfrm>
                  </p:grpSpPr>
                  <p:pic>
                    <p:nvPicPr>
                      <p:cNvPr id="56" name="Image 55">
                        <a:extLst>
                          <a:ext uri="{FF2B5EF4-FFF2-40B4-BE49-F238E27FC236}">
                            <a16:creationId xmlns:a16="http://schemas.microsoft.com/office/drawing/2014/main" id="{DA162AD0-A8F1-48E5-8F77-A1F6C7731B3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31628" y="10633"/>
                        <a:ext cx="1079500" cy="10795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7" name="Image 56">
                        <a:extLst>
                          <a:ext uri="{FF2B5EF4-FFF2-40B4-BE49-F238E27FC236}">
                            <a16:creationId xmlns:a16="http://schemas.microsoft.com/office/drawing/2014/main" id="{3C6CC8AF-5BB5-49EB-9A0F-400B480EC2F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079500" cy="10795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Image 51">
                      <a:extLst>
                        <a:ext uri="{FF2B5EF4-FFF2-40B4-BE49-F238E27FC236}">
                          <a16:creationId xmlns:a16="http://schemas.microsoft.com/office/drawing/2014/main" id="{08837B0F-1924-4575-92A4-78CA2E0467C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672953" y="285750"/>
                      <a:ext cx="719455" cy="71945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3" name="Forme libre : forme 52">
                      <a:extLst>
                        <a:ext uri="{FF2B5EF4-FFF2-40B4-BE49-F238E27FC236}">
                          <a16:creationId xmlns:a16="http://schemas.microsoft.com/office/drawing/2014/main" id="{DE88376D-E6F9-4FDB-BBE3-ED72165CE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403" y="0"/>
                      <a:ext cx="199034" cy="458643"/>
                    </a:xfrm>
                    <a:custGeom>
                      <a:avLst/>
                      <a:gdLst>
                        <a:gd name="connsiteX0" fmla="*/ 193264 w 199034"/>
                        <a:gd name="connsiteY0" fmla="*/ 458643 h 458643"/>
                        <a:gd name="connsiteX1" fmla="*/ 199034 w 199034"/>
                        <a:gd name="connsiteY1" fmla="*/ 0 h 458643"/>
                        <a:gd name="connsiteX2" fmla="*/ 0 w 199034"/>
                        <a:gd name="connsiteY2" fmla="*/ 2885 h 4586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99034" h="458643">
                          <a:moveTo>
                            <a:pt x="193264" y="458643"/>
                          </a:moveTo>
                          <a:cubicBezTo>
                            <a:pt x="195187" y="305762"/>
                            <a:pt x="197111" y="152881"/>
                            <a:pt x="199034" y="0"/>
                          </a:cubicBezTo>
                          <a:lnTo>
                            <a:pt x="0" y="2885"/>
                          </a:lnTo>
                        </a:path>
                      </a:pathLst>
                    </a:custGeom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54" name="Forme libre : forme 53">
                      <a:extLst>
                        <a:ext uri="{FF2B5EF4-FFF2-40B4-BE49-F238E27FC236}">
                          <a16:creationId xmlns:a16="http://schemas.microsoft.com/office/drawing/2014/main" id="{B97C237F-0EA3-4026-AF39-4DA1B3349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503" y="0"/>
                      <a:ext cx="141343" cy="1035551"/>
                    </a:xfrm>
                    <a:custGeom>
                      <a:avLst/>
                      <a:gdLst>
                        <a:gd name="connsiteX0" fmla="*/ 112498 w 141343"/>
                        <a:gd name="connsiteY0" fmla="*/ 0 h 1035551"/>
                        <a:gd name="connsiteX1" fmla="*/ 0 w 141343"/>
                        <a:gd name="connsiteY1" fmla="*/ 0 h 1035551"/>
                        <a:gd name="connsiteX2" fmla="*/ 5770 w 141343"/>
                        <a:gd name="connsiteY2" fmla="*/ 946130 h 1035551"/>
                        <a:gd name="connsiteX3" fmla="*/ 141343 w 141343"/>
                        <a:gd name="connsiteY3" fmla="*/ 949014 h 1035551"/>
                        <a:gd name="connsiteX4" fmla="*/ 138458 w 141343"/>
                        <a:gd name="connsiteY4" fmla="*/ 1035551 h 10355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343" h="1035551">
                          <a:moveTo>
                            <a:pt x="112498" y="0"/>
                          </a:moveTo>
                          <a:lnTo>
                            <a:pt x="0" y="0"/>
                          </a:lnTo>
                          <a:cubicBezTo>
                            <a:pt x="1923" y="315377"/>
                            <a:pt x="3847" y="630753"/>
                            <a:pt x="5770" y="946130"/>
                          </a:cubicBezTo>
                          <a:lnTo>
                            <a:pt x="141343" y="949014"/>
                          </a:lnTo>
                          <a:cubicBezTo>
                            <a:pt x="140381" y="977860"/>
                            <a:pt x="139420" y="1006705"/>
                            <a:pt x="138458" y="1035551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55" name="Forme libre : forme 54">
                      <a:extLst>
                        <a:ext uri="{FF2B5EF4-FFF2-40B4-BE49-F238E27FC236}">
                          <a16:creationId xmlns:a16="http://schemas.microsoft.com/office/drawing/2014/main" id="{6ADB4E53-703D-4E34-9B1E-AE0AE015E0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753" y="825500"/>
                      <a:ext cx="170188" cy="210572"/>
                    </a:xfrm>
                    <a:custGeom>
                      <a:avLst/>
                      <a:gdLst>
                        <a:gd name="connsiteX0" fmla="*/ 0 w 170188"/>
                        <a:gd name="connsiteY0" fmla="*/ 210572 h 210572"/>
                        <a:gd name="connsiteX1" fmla="*/ 0 w 170188"/>
                        <a:gd name="connsiteY1" fmla="*/ 89421 h 210572"/>
                        <a:gd name="connsiteX2" fmla="*/ 170188 w 170188"/>
                        <a:gd name="connsiteY2" fmla="*/ 89421 h 210572"/>
                        <a:gd name="connsiteX3" fmla="*/ 170188 w 170188"/>
                        <a:gd name="connsiteY3" fmla="*/ 0 h 2105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70188" h="210572">
                          <a:moveTo>
                            <a:pt x="0" y="210572"/>
                          </a:moveTo>
                          <a:lnTo>
                            <a:pt x="0" y="89421"/>
                          </a:lnTo>
                          <a:lnTo>
                            <a:pt x="170188" y="89421"/>
                          </a:lnTo>
                          <a:lnTo>
                            <a:pt x="170188" y="0"/>
                          </a:lnTo>
                        </a:path>
                      </a:pathLst>
                    </a:custGeom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</p:grpSp>
            </p:grpSp>
            <p:sp>
              <p:nvSpPr>
                <p:cNvPr id="48" name="Rectangle : coins arrondis 47">
                  <a:extLst>
                    <a:ext uri="{FF2B5EF4-FFF2-40B4-BE49-F238E27FC236}">
                      <a16:creationId xmlns:a16="http://schemas.microsoft.com/office/drawing/2014/main" id="{B13913B5-A42C-4E70-9D82-81264F6C19E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31900" cy="317500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dirty="0">
                      <a:solidFill>
                        <a:srgbClr val="000000"/>
                      </a:solidFill>
                      <a:effectLst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Convertisseur</a:t>
                  </a:r>
                  <a:endParaRPr lang="fr-FR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9216F99F-0A5B-4184-983E-068571249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7725" y="95415"/>
                <a:ext cx="1079500" cy="1079500"/>
              </a:xfrm>
              <a:prstGeom prst="rect">
                <a:avLst/>
              </a:prstGeom>
            </p:spPr>
          </p:pic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A8B5B3E2-2D8F-493E-A9BB-5A9788EA68DF}"/>
                  </a:ext>
                </a:extLst>
              </p:cNvPr>
              <p:cNvGrpSpPr/>
              <p:nvPr/>
            </p:nvGrpSpPr>
            <p:grpSpPr>
              <a:xfrm>
                <a:off x="1049572" y="628152"/>
                <a:ext cx="2023125" cy="2430131"/>
                <a:chOff x="-630717" y="0"/>
                <a:chExt cx="2023125" cy="2430131"/>
              </a:xfrm>
            </p:grpSpPr>
            <p:grpSp>
              <p:nvGrpSpPr>
                <p:cNvPr id="42" name="Groupe 41">
                  <a:extLst>
                    <a:ext uri="{FF2B5EF4-FFF2-40B4-BE49-F238E27FC236}">
                      <a16:creationId xmlns:a16="http://schemas.microsoft.com/office/drawing/2014/main" id="{B35E5664-B92A-46F6-AC52-ECE722487666}"/>
                    </a:ext>
                  </a:extLst>
                </p:cNvPr>
                <p:cNvGrpSpPr/>
                <p:nvPr/>
              </p:nvGrpSpPr>
              <p:grpSpPr>
                <a:xfrm rot="5400000">
                  <a:off x="-896528" y="1084815"/>
                  <a:ext cx="1611127" cy="1079505"/>
                  <a:chOff x="1" y="641345"/>
                  <a:chExt cx="1611127" cy="1079505"/>
                </a:xfrm>
              </p:grpSpPr>
              <p:pic>
                <p:nvPicPr>
                  <p:cNvPr id="45" name="Image 44">
                    <a:extLst>
                      <a:ext uri="{FF2B5EF4-FFF2-40B4-BE49-F238E27FC236}">
                        <a16:creationId xmlns:a16="http://schemas.microsoft.com/office/drawing/2014/main" id="{33F9DDDC-8E6C-43B9-A002-5C1F4A2AA4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28" y="641345"/>
                    <a:ext cx="1079500" cy="1079500"/>
                  </a:xfrm>
                  <a:prstGeom prst="rect">
                    <a:avLst/>
                  </a:prstGeom>
                </p:spPr>
              </p:pic>
              <p:pic>
                <p:nvPicPr>
                  <p:cNvPr id="46" name="Image 45">
                    <a:extLst>
                      <a:ext uri="{FF2B5EF4-FFF2-40B4-BE49-F238E27FC236}">
                        <a16:creationId xmlns:a16="http://schemas.microsoft.com/office/drawing/2014/main" id="{A890E60A-6B1B-460B-AFD8-971A3EDEAD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" y="641350"/>
                    <a:ext cx="1079500" cy="10795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3" name="Image 42">
                  <a:extLst>
                    <a:ext uri="{FF2B5EF4-FFF2-40B4-BE49-F238E27FC236}">
                      <a16:creationId xmlns:a16="http://schemas.microsoft.com/office/drawing/2014/main" id="{77CA6095-B910-4713-B78B-9DBEE1328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72953" y="285750"/>
                  <a:ext cx="719455" cy="719455"/>
                </a:xfrm>
                <a:prstGeom prst="rect">
                  <a:avLst/>
                </a:prstGeom>
              </p:spPr>
            </p:pic>
            <p:sp>
              <p:nvSpPr>
                <p:cNvPr id="44" name="Forme libre : forme 43">
                  <a:extLst>
                    <a:ext uri="{FF2B5EF4-FFF2-40B4-BE49-F238E27FC236}">
                      <a16:creationId xmlns:a16="http://schemas.microsoft.com/office/drawing/2014/main" id="{1173DE38-DFCA-4AC6-8855-6E9E68AD2F04}"/>
                    </a:ext>
                  </a:extLst>
                </p:cNvPr>
                <p:cNvSpPr/>
                <p:nvPr/>
              </p:nvSpPr>
              <p:spPr>
                <a:xfrm>
                  <a:off x="844403" y="0"/>
                  <a:ext cx="199034" cy="458643"/>
                </a:xfrm>
                <a:custGeom>
                  <a:avLst/>
                  <a:gdLst>
                    <a:gd name="connsiteX0" fmla="*/ 193264 w 199034"/>
                    <a:gd name="connsiteY0" fmla="*/ 458643 h 458643"/>
                    <a:gd name="connsiteX1" fmla="*/ 199034 w 199034"/>
                    <a:gd name="connsiteY1" fmla="*/ 0 h 458643"/>
                    <a:gd name="connsiteX2" fmla="*/ 0 w 199034"/>
                    <a:gd name="connsiteY2" fmla="*/ 2885 h 458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9034" h="458643">
                      <a:moveTo>
                        <a:pt x="193264" y="458643"/>
                      </a:moveTo>
                      <a:cubicBezTo>
                        <a:pt x="195187" y="305762"/>
                        <a:pt x="197111" y="152881"/>
                        <a:pt x="199034" y="0"/>
                      </a:cubicBezTo>
                      <a:lnTo>
                        <a:pt x="0" y="2885"/>
                      </a:lnTo>
                    </a:path>
                  </a:pathLst>
                </a:custGeom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</p:grp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DC118793-A099-40CA-9FE1-3581320EA511}"/>
                  </a:ext>
                </a:extLst>
              </p:cNvPr>
              <p:cNvSpPr/>
              <p:nvPr/>
            </p:nvSpPr>
            <p:spPr>
              <a:xfrm>
                <a:off x="3069203" y="63610"/>
                <a:ext cx="1231900" cy="3175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Génératrice</a:t>
                </a:r>
                <a:endParaRPr lang="fr-FR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238D6E17-0D1D-4CA3-99F5-2F611E512731}"/>
                  </a:ext>
                </a:extLst>
              </p:cNvPr>
              <p:cNvSpPr/>
              <p:nvPr/>
            </p:nvSpPr>
            <p:spPr>
              <a:xfrm>
                <a:off x="1590260" y="63610"/>
                <a:ext cx="1231900" cy="31750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dirty="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Multiplicatrice</a:t>
                </a:r>
                <a:endParaRPr lang="fr-FR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2" name="Image 31">
                <a:extLst>
                  <a:ext uri="{FF2B5EF4-FFF2-40B4-BE49-F238E27FC236}">
                    <a16:creationId xmlns:a16="http://schemas.microsoft.com/office/drawing/2014/main" id="{F2A0FB22-5328-4C33-A7C5-653C0E33E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41906" y="1971923"/>
                <a:ext cx="1078865" cy="1078865"/>
              </a:xfrm>
              <a:prstGeom prst="rect">
                <a:avLst/>
              </a:prstGeom>
            </p:spPr>
          </p:pic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CD8ED956-84CE-4355-B4F6-BDF4FF95C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41906" y="1447137"/>
                <a:ext cx="1078865" cy="1078865"/>
              </a:xfrm>
              <a:prstGeom prst="rect">
                <a:avLst/>
              </a:prstGeom>
            </p:spPr>
          </p:pic>
          <p:sp>
            <p:nvSpPr>
              <p:cNvPr id="34" name="Forme libre : forme 33">
                <a:extLst>
                  <a:ext uri="{FF2B5EF4-FFF2-40B4-BE49-F238E27FC236}">
                    <a16:creationId xmlns:a16="http://schemas.microsoft.com/office/drawing/2014/main" id="{12C1FFAE-669C-428C-B220-6A887AE8D416}"/>
                  </a:ext>
                </a:extLst>
              </p:cNvPr>
              <p:cNvSpPr/>
              <p:nvPr/>
            </p:nvSpPr>
            <p:spPr>
              <a:xfrm>
                <a:off x="1884459" y="1455088"/>
                <a:ext cx="837590" cy="208483"/>
              </a:xfrm>
              <a:custGeom>
                <a:avLst/>
                <a:gdLst>
                  <a:gd name="connsiteX0" fmla="*/ 0 w 837590"/>
                  <a:gd name="connsiteY0" fmla="*/ 208483 h 208483"/>
                  <a:gd name="connsiteX1" fmla="*/ 3658 w 837590"/>
                  <a:gd name="connsiteY1" fmla="*/ 142646 h 208483"/>
                  <a:gd name="connsiteX2" fmla="*/ 837590 w 837590"/>
                  <a:gd name="connsiteY2" fmla="*/ 149962 h 208483"/>
                  <a:gd name="connsiteX3" fmla="*/ 837590 w 837590"/>
                  <a:gd name="connsiteY3" fmla="*/ 0 h 208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7590" h="208483">
                    <a:moveTo>
                      <a:pt x="0" y="208483"/>
                    </a:moveTo>
                    <a:lnTo>
                      <a:pt x="3658" y="142646"/>
                    </a:lnTo>
                    <a:lnTo>
                      <a:pt x="837590" y="149962"/>
                    </a:lnTo>
                    <a:lnTo>
                      <a:pt x="837590" y="0"/>
                    </a:lnTo>
                  </a:path>
                </a:pathLst>
              </a:cu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5" name="Forme libre : forme 34">
                <a:extLst>
                  <a:ext uri="{FF2B5EF4-FFF2-40B4-BE49-F238E27FC236}">
                    <a16:creationId xmlns:a16="http://schemas.microsoft.com/office/drawing/2014/main" id="{5271799E-1091-420B-87DA-FCE80D4DE57C}"/>
                  </a:ext>
                </a:extLst>
              </p:cNvPr>
              <p:cNvSpPr/>
              <p:nvPr/>
            </p:nvSpPr>
            <p:spPr>
              <a:xfrm>
                <a:off x="1280160" y="628152"/>
                <a:ext cx="647395" cy="1024128"/>
              </a:xfrm>
              <a:custGeom>
                <a:avLst/>
                <a:gdLst>
                  <a:gd name="connsiteX0" fmla="*/ 647395 w 647395"/>
                  <a:gd name="connsiteY0" fmla="*/ 0 h 1024128"/>
                  <a:gd name="connsiteX1" fmla="*/ 420624 w 647395"/>
                  <a:gd name="connsiteY1" fmla="*/ 0 h 1024128"/>
                  <a:gd name="connsiteX2" fmla="*/ 416967 w 647395"/>
                  <a:gd name="connsiteY2" fmla="*/ 713232 h 1024128"/>
                  <a:gd name="connsiteX3" fmla="*/ 0 w 647395"/>
                  <a:gd name="connsiteY3" fmla="*/ 724205 h 1024128"/>
                  <a:gd name="connsiteX4" fmla="*/ 7315 w 647395"/>
                  <a:gd name="connsiteY4" fmla="*/ 1024128 h 102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395" h="1024128">
                    <a:moveTo>
                      <a:pt x="647395" y="0"/>
                    </a:moveTo>
                    <a:lnTo>
                      <a:pt x="420624" y="0"/>
                    </a:lnTo>
                    <a:lnTo>
                      <a:pt x="416967" y="713232"/>
                    </a:lnTo>
                    <a:lnTo>
                      <a:pt x="0" y="724205"/>
                    </a:lnTo>
                    <a:lnTo>
                      <a:pt x="7315" y="1024128"/>
                    </a:lnTo>
                  </a:path>
                </a:pathLst>
              </a:cu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pic>
            <p:nvPicPr>
              <p:cNvPr id="36" name="Image 35">
                <a:extLst>
                  <a:ext uri="{FF2B5EF4-FFF2-40B4-BE49-F238E27FC236}">
                    <a16:creationId xmlns:a16="http://schemas.microsoft.com/office/drawing/2014/main" id="{E34FE0D4-5635-43BB-8313-8D0C49807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99714" y="731519"/>
                <a:ext cx="718820" cy="718820"/>
              </a:xfrm>
              <a:prstGeom prst="rect">
                <a:avLst/>
              </a:prstGeom>
            </p:spPr>
          </p:pic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15EA404C-16A2-49EA-B126-7449859D325C}"/>
                  </a:ext>
                </a:extLst>
              </p:cNvPr>
              <p:cNvSpPr/>
              <p:nvPr/>
            </p:nvSpPr>
            <p:spPr>
              <a:xfrm>
                <a:off x="-135400" y="56200"/>
                <a:ext cx="1661773" cy="317500"/>
              </a:xfrm>
              <a:prstGeom prst="roundRect">
                <a:avLst/>
              </a:prstGeom>
              <a:solidFill>
                <a:srgbClr val="007271">
                  <a:alpha val="30196"/>
                </a:srgbClr>
              </a:solidFill>
              <a:ln w="127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Groupe hydraulique</a:t>
                </a:r>
                <a:endParaRPr lang="fr-FR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8" name="Image 37">
                <a:extLst>
                  <a:ext uri="{FF2B5EF4-FFF2-40B4-BE49-F238E27FC236}">
                    <a16:creationId xmlns:a16="http://schemas.microsoft.com/office/drawing/2014/main" id="{5FF31CB1-1144-4AAF-9C03-7AAB04C8A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074" y="95415"/>
                <a:ext cx="1079500" cy="1079500"/>
              </a:xfrm>
              <a:prstGeom prst="rect">
                <a:avLst/>
              </a:prstGeom>
            </p:spPr>
          </p:pic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33D79889-9C74-4EF5-8637-C058AE78135B}"/>
                  </a:ext>
                </a:extLst>
              </p:cNvPr>
              <p:cNvSpPr/>
              <p:nvPr/>
            </p:nvSpPr>
            <p:spPr>
              <a:xfrm>
                <a:off x="1049572" y="1264257"/>
                <a:ext cx="131674" cy="395021"/>
              </a:xfrm>
              <a:custGeom>
                <a:avLst/>
                <a:gdLst>
                  <a:gd name="connsiteX0" fmla="*/ 128016 w 131674"/>
                  <a:gd name="connsiteY0" fmla="*/ 395021 h 395021"/>
                  <a:gd name="connsiteX1" fmla="*/ 131674 w 131674"/>
                  <a:gd name="connsiteY1" fmla="*/ 182880 h 395021"/>
                  <a:gd name="connsiteX2" fmla="*/ 0 w 131674"/>
                  <a:gd name="connsiteY2" fmla="*/ 182880 h 395021"/>
                  <a:gd name="connsiteX3" fmla="*/ 0 w 131674"/>
                  <a:gd name="connsiteY3" fmla="*/ 0 h 395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674" h="395021">
                    <a:moveTo>
                      <a:pt x="128016" y="395021"/>
                    </a:moveTo>
                    <a:cubicBezTo>
                      <a:pt x="129235" y="324307"/>
                      <a:pt x="130455" y="253594"/>
                      <a:pt x="131674" y="182880"/>
                    </a:cubicBezTo>
                    <a:lnTo>
                      <a:pt x="0" y="182880"/>
                    </a:lnTo>
                    <a:lnTo>
                      <a:pt x="0" y="0"/>
                    </a:lnTo>
                  </a:path>
                </a:pathLst>
              </a:cu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15F5977E-AB95-4CD1-8A22-90969F96BA43}"/>
                  </a:ext>
                </a:extLst>
              </p:cNvPr>
              <p:cNvSpPr/>
              <p:nvPr/>
            </p:nvSpPr>
            <p:spPr>
              <a:xfrm>
                <a:off x="985961" y="628152"/>
                <a:ext cx="73152" cy="277978"/>
              </a:xfrm>
              <a:custGeom>
                <a:avLst/>
                <a:gdLst>
                  <a:gd name="connsiteX0" fmla="*/ 73152 w 73152"/>
                  <a:gd name="connsiteY0" fmla="*/ 277978 h 277978"/>
                  <a:gd name="connsiteX1" fmla="*/ 73152 w 73152"/>
                  <a:gd name="connsiteY1" fmla="*/ 0 h 277978"/>
                  <a:gd name="connsiteX2" fmla="*/ 0 w 73152"/>
                  <a:gd name="connsiteY2" fmla="*/ 0 h 277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152" h="277978">
                    <a:moveTo>
                      <a:pt x="73152" y="277978"/>
                    </a:moveTo>
                    <a:lnTo>
                      <a:pt x="73152" y="0"/>
                    </a:lnTo>
                    <a:lnTo>
                      <a:pt x="0" y="0"/>
                    </a:lnTo>
                  </a:path>
                </a:pathLst>
              </a:cu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41" name="Forme libre : forme 40">
                <a:extLst>
                  <a:ext uri="{FF2B5EF4-FFF2-40B4-BE49-F238E27FC236}">
                    <a16:creationId xmlns:a16="http://schemas.microsoft.com/office/drawing/2014/main" id="{73017AA9-7A9A-4C14-8052-D895EBCE00F4}"/>
                  </a:ext>
                </a:extLst>
              </p:cNvPr>
              <p:cNvSpPr/>
              <p:nvPr/>
            </p:nvSpPr>
            <p:spPr>
              <a:xfrm>
                <a:off x="302149" y="628152"/>
                <a:ext cx="281635" cy="1027786"/>
              </a:xfrm>
              <a:custGeom>
                <a:avLst/>
                <a:gdLst>
                  <a:gd name="connsiteX0" fmla="*/ 131673 w 281635"/>
                  <a:gd name="connsiteY0" fmla="*/ 3658 h 1027786"/>
                  <a:gd name="connsiteX1" fmla="*/ 0 w 281635"/>
                  <a:gd name="connsiteY1" fmla="*/ 0 h 1027786"/>
                  <a:gd name="connsiteX2" fmla="*/ 7315 w 281635"/>
                  <a:gd name="connsiteY2" fmla="*/ 749808 h 1027786"/>
                  <a:gd name="connsiteX3" fmla="*/ 281635 w 281635"/>
                  <a:gd name="connsiteY3" fmla="*/ 749808 h 1027786"/>
                  <a:gd name="connsiteX4" fmla="*/ 281635 w 281635"/>
                  <a:gd name="connsiteY4" fmla="*/ 1027786 h 1027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635" h="1027786">
                    <a:moveTo>
                      <a:pt x="131673" y="3658"/>
                    </a:moveTo>
                    <a:lnTo>
                      <a:pt x="0" y="0"/>
                    </a:lnTo>
                    <a:cubicBezTo>
                      <a:pt x="2438" y="249936"/>
                      <a:pt x="4877" y="499872"/>
                      <a:pt x="7315" y="749808"/>
                    </a:cubicBezTo>
                    <a:lnTo>
                      <a:pt x="281635" y="749808"/>
                    </a:lnTo>
                    <a:lnTo>
                      <a:pt x="281635" y="1027786"/>
                    </a:lnTo>
                  </a:path>
                </a:pathLst>
              </a:cu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pic>
            <p:nvPicPr>
              <p:cNvPr id="30" name="Image 29">
                <a:extLst>
                  <a:ext uri="{FF2B5EF4-FFF2-40B4-BE49-F238E27FC236}">
                    <a16:creationId xmlns:a16="http://schemas.microsoft.com/office/drawing/2014/main" id="{9DC96524-CAC6-45DD-8C88-6C1CA6DD1E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949933" y="31058"/>
                <a:ext cx="1439545" cy="1439545"/>
              </a:xfrm>
              <a:prstGeom prst="rect">
                <a:avLst/>
              </a:prstGeom>
            </p:spPr>
          </p:pic>
        </p:grp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889D28A6-2E83-4D4A-8E1A-4AFC64766895}"/>
                </a:ext>
              </a:extLst>
            </p:cNvPr>
            <p:cNvGrpSpPr/>
            <p:nvPr/>
          </p:nvGrpSpPr>
          <p:grpSpPr>
            <a:xfrm>
              <a:off x="3376727" y="1855165"/>
              <a:ext cx="1431925" cy="1741805"/>
              <a:chOff x="0" y="0"/>
              <a:chExt cx="1431925" cy="1741805"/>
            </a:xfrm>
          </p:grpSpPr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8E61C65F-06D0-4ACF-B121-FDC578A2D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350"/>
                <a:ext cx="1302385" cy="1735455"/>
              </a:xfrm>
              <a:prstGeom prst="rect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</p:pic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12FD21CF-7AE3-480E-9840-25593F6C6BDC}"/>
                  </a:ext>
                </a:extLst>
              </p:cNvPr>
              <p:cNvCxnSpPr/>
              <p:nvPr/>
            </p:nvCxnSpPr>
            <p:spPr>
              <a:xfrm>
                <a:off x="660400" y="0"/>
                <a:ext cx="771525" cy="0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02244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39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Refroidissement MK7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5236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ANNEXES</a:t>
            </a:r>
          </a:p>
        </p:txBody>
      </p:sp>
      <p:pic>
        <p:nvPicPr>
          <p:cNvPr id="92" name="Image 91">
            <a:extLst>
              <a:ext uri="{FF2B5EF4-FFF2-40B4-BE49-F238E27FC236}">
                <a16:creationId xmlns:a16="http://schemas.microsoft.com/office/drawing/2014/main" id="{2E4818C5-71FF-45EF-8DE7-C11843C0A3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11" r="32099" b="15509"/>
          <a:stretch/>
        </p:blipFill>
        <p:spPr bwMode="auto">
          <a:xfrm>
            <a:off x="7708145" y="2183182"/>
            <a:ext cx="4323486" cy="36219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5D5F766A-3CE8-420A-8E3E-82EC82682D35}"/>
              </a:ext>
            </a:extLst>
          </p:cNvPr>
          <p:cNvGrpSpPr/>
          <p:nvPr/>
        </p:nvGrpSpPr>
        <p:grpSpPr>
          <a:xfrm>
            <a:off x="1" y="1808922"/>
            <a:ext cx="7837324" cy="4802654"/>
            <a:chOff x="3068728" y="419100"/>
            <a:chExt cx="6072731" cy="3801745"/>
          </a:xfrm>
        </p:grpSpPr>
        <p:grpSp>
          <p:nvGrpSpPr>
            <p:cNvPr id="94" name="Groupe 93">
              <a:extLst>
                <a:ext uri="{FF2B5EF4-FFF2-40B4-BE49-F238E27FC236}">
                  <a16:creationId xmlns:a16="http://schemas.microsoft.com/office/drawing/2014/main" id="{4260599B-5098-4F72-9734-140330B68DC9}"/>
                </a:ext>
              </a:extLst>
            </p:cNvPr>
            <p:cNvGrpSpPr/>
            <p:nvPr/>
          </p:nvGrpSpPr>
          <p:grpSpPr>
            <a:xfrm>
              <a:off x="7698740" y="485775"/>
              <a:ext cx="1442719" cy="1570029"/>
              <a:chOff x="0" y="0"/>
              <a:chExt cx="1443208" cy="1570355"/>
            </a:xfrm>
          </p:grpSpPr>
          <p:grpSp>
            <p:nvGrpSpPr>
              <p:cNvPr id="118" name="Groupe 117">
                <a:extLst>
                  <a:ext uri="{FF2B5EF4-FFF2-40B4-BE49-F238E27FC236}">
                    <a16:creationId xmlns:a16="http://schemas.microsoft.com/office/drawing/2014/main" id="{46892D8B-904D-44FF-95AD-99EEDE534417}"/>
                  </a:ext>
                </a:extLst>
              </p:cNvPr>
              <p:cNvGrpSpPr/>
              <p:nvPr/>
            </p:nvGrpSpPr>
            <p:grpSpPr>
              <a:xfrm>
                <a:off x="50800" y="31750"/>
                <a:ext cx="1392408" cy="1538605"/>
                <a:chOff x="0" y="0"/>
                <a:chExt cx="1392408" cy="1538605"/>
              </a:xfrm>
            </p:grpSpPr>
            <p:pic>
              <p:nvPicPr>
                <p:cNvPr id="120" name="Image 119">
                  <a:extLst>
                    <a:ext uri="{FF2B5EF4-FFF2-40B4-BE49-F238E27FC236}">
                      <a16:creationId xmlns:a16="http://schemas.microsoft.com/office/drawing/2014/main" id="{6936370C-579C-4B66-B65F-2E10938AE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1079500" cy="1079500"/>
                </a:xfrm>
                <a:prstGeom prst="rect">
                  <a:avLst/>
                </a:prstGeom>
              </p:spPr>
            </p:pic>
            <p:grpSp>
              <p:nvGrpSpPr>
                <p:cNvPr id="121" name="Groupe 120">
                  <a:extLst>
                    <a:ext uri="{FF2B5EF4-FFF2-40B4-BE49-F238E27FC236}">
                      <a16:creationId xmlns:a16="http://schemas.microsoft.com/office/drawing/2014/main" id="{AB14A335-4C36-4622-B45A-3FB11FD3CBE6}"/>
                    </a:ext>
                  </a:extLst>
                </p:cNvPr>
                <p:cNvGrpSpPr/>
                <p:nvPr/>
              </p:nvGrpSpPr>
              <p:grpSpPr>
                <a:xfrm>
                  <a:off x="672953" y="533400"/>
                  <a:ext cx="719455" cy="1005205"/>
                  <a:chOff x="672953" y="0"/>
                  <a:chExt cx="719455" cy="1005205"/>
                </a:xfrm>
              </p:grpSpPr>
              <p:pic>
                <p:nvPicPr>
                  <p:cNvPr id="122" name="Image 121">
                    <a:extLst>
                      <a:ext uri="{FF2B5EF4-FFF2-40B4-BE49-F238E27FC236}">
                        <a16:creationId xmlns:a16="http://schemas.microsoft.com/office/drawing/2014/main" id="{B9DD2D83-EB9B-4143-87BB-22923CB49E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672953" y="285750"/>
                    <a:ext cx="719455" cy="719455"/>
                  </a:xfrm>
                  <a:prstGeom prst="rect">
                    <a:avLst/>
                  </a:prstGeom>
                </p:spPr>
              </p:pic>
              <p:sp>
                <p:nvSpPr>
                  <p:cNvPr id="123" name="Forme libre : forme 122">
                    <a:extLst>
                      <a:ext uri="{FF2B5EF4-FFF2-40B4-BE49-F238E27FC236}">
                        <a16:creationId xmlns:a16="http://schemas.microsoft.com/office/drawing/2014/main" id="{076560AA-0184-457C-8783-99F2CF69FBD4}"/>
                      </a:ext>
                    </a:extLst>
                  </p:cNvPr>
                  <p:cNvSpPr/>
                  <p:nvPr/>
                </p:nvSpPr>
                <p:spPr>
                  <a:xfrm>
                    <a:off x="844403" y="0"/>
                    <a:ext cx="199034" cy="458643"/>
                  </a:xfrm>
                  <a:custGeom>
                    <a:avLst/>
                    <a:gdLst>
                      <a:gd name="connsiteX0" fmla="*/ 193264 w 199034"/>
                      <a:gd name="connsiteY0" fmla="*/ 458643 h 458643"/>
                      <a:gd name="connsiteX1" fmla="*/ 199034 w 199034"/>
                      <a:gd name="connsiteY1" fmla="*/ 0 h 458643"/>
                      <a:gd name="connsiteX2" fmla="*/ 0 w 199034"/>
                      <a:gd name="connsiteY2" fmla="*/ 2885 h 458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9034" h="458643">
                        <a:moveTo>
                          <a:pt x="193264" y="458643"/>
                        </a:moveTo>
                        <a:cubicBezTo>
                          <a:pt x="195187" y="305762"/>
                          <a:pt x="197111" y="152881"/>
                          <a:pt x="199034" y="0"/>
                        </a:cubicBezTo>
                        <a:lnTo>
                          <a:pt x="0" y="2885"/>
                        </a:lnTo>
                      </a:path>
                    </a:pathLst>
                  </a:custGeom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119" name="Rectangle : coins arrondis 118">
                <a:extLst>
                  <a:ext uri="{FF2B5EF4-FFF2-40B4-BE49-F238E27FC236}">
                    <a16:creationId xmlns:a16="http://schemas.microsoft.com/office/drawing/2014/main" id="{DF479DB8-6F18-456E-B012-053425F058CF}"/>
                  </a:ext>
                </a:extLst>
              </p:cNvPr>
              <p:cNvSpPr/>
              <p:nvPr/>
            </p:nvSpPr>
            <p:spPr>
              <a:xfrm>
                <a:off x="0" y="0"/>
                <a:ext cx="1231900" cy="31750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Convertisseur</a:t>
                </a:r>
                <a:endParaRPr lang="fr-FR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95" name="Image 94">
              <a:extLst>
                <a:ext uri="{FF2B5EF4-FFF2-40B4-BE49-F238E27FC236}">
                  <a16:creationId xmlns:a16="http://schemas.microsoft.com/office/drawing/2014/main" id="{85C168F0-40C9-48B2-BE92-715EBFA13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2665" y="514350"/>
              <a:ext cx="1079500" cy="1079500"/>
            </a:xfrm>
            <a:prstGeom prst="rect">
              <a:avLst/>
            </a:prstGeom>
          </p:spPr>
        </p:pic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0392030B-999C-4A52-B267-1BE83DCFBAF0}"/>
                </a:ext>
              </a:extLst>
            </p:cNvPr>
            <p:cNvSpPr/>
            <p:nvPr/>
          </p:nvSpPr>
          <p:spPr>
            <a:xfrm>
              <a:off x="6203315" y="485775"/>
              <a:ext cx="1231900" cy="3175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Génératrice</a:t>
              </a:r>
              <a:endParaRPr lang="fr-FR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0229605D-5B75-4AB6-8E7A-0D5C30CD4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89015" y="419100"/>
              <a:ext cx="1439545" cy="1439545"/>
            </a:xfrm>
            <a:prstGeom prst="rect">
              <a:avLst/>
            </a:prstGeom>
          </p:spPr>
        </p:pic>
        <p:sp>
          <p:nvSpPr>
            <p:cNvPr id="98" name="Rectangle : coins arrondis 97">
              <a:extLst>
                <a:ext uri="{FF2B5EF4-FFF2-40B4-BE49-F238E27FC236}">
                  <a16:creationId xmlns:a16="http://schemas.microsoft.com/office/drawing/2014/main" id="{BAF5E85A-C8DF-4E33-A946-41AF18F1B6BA}"/>
                </a:ext>
              </a:extLst>
            </p:cNvPr>
            <p:cNvSpPr/>
            <p:nvPr/>
          </p:nvSpPr>
          <p:spPr>
            <a:xfrm>
              <a:off x="4831723" y="493676"/>
              <a:ext cx="1231900" cy="3175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Multiplicatrice</a:t>
              </a:r>
              <a:endParaRPr lang="fr-FR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92E043F9-3C34-4C89-899C-CC0691565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88940" y="1333500"/>
              <a:ext cx="719455" cy="719455"/>
            </a:xfrm>
            <a:prstGeom prst="rect">
              <a:avLst/>
            </a:prstGeom>
          </p:spPr>
        </p:pic>
        <p:sp>
          <p:nvSpPr>
            <p:cNvPr id="100" name="Forme libre : forme 99">
              <a:extLst>
                <a:ext uri="{FF2B5EF4-FFF2-40B4-BE49-F238E27FC236}">
                  <a16:creationId xmlns:a16="http://schemas.microsoft.com/office/drawing/2014/main" id="{1224FFD8-2A30-48CF-8C58-342E774C41CF}"/>
                </a:ext>
              </a:extLst>
            </p:cNvPr>
            <p:cNvSpPr/>
            <p:nvPr/>
          </p:nvSpPr>
          <p:spPr>
            <a:xfrm>
              <a:off x="5660390" y="1047750"/>
              <a:ext cx="199034" cy="458643"/>
            </a:xfrm>
            <a:custGeom>
              <a:avLst/>
              <a:gdLst>
                <a:gd name="connsiteX0" fmla="*/ 193264 w 199034"/>
                <a:gd name="connsiteY0" fmla="*/ 458643 h 458643"/>
                <a:gd name="connsiteX1" fmla="*/ 199034 w 199034"/>
                <a:gd name="connsiteY1" fmla="*/ 0 h 458643"/>
                <a:gd name="connsiteX2" fmla="*/ 0 w 199034"/>
                <a:gd name="connsiteY2" fmla="*/ 2885 h 45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034" h="458643">
                  <a:moveTo>
                    <a:pt x="193264" y="458643"/>
                  </a:moveTo>
                  <a:cubicBezTo>
                    <a:pt x="195187" y="305762"/>
                    <a:pt x="197111" y="152881"/>
                    <a:pt x="199034" y="0"/>
                  </a:cubicBezTo>
                  <a:lnTo>
                    <a:pt x="0" y="2885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01" name="Rectangle : coins arrondis 100">
              <a:extLst>
                <a:ext uri="{FF2B5EF4-FFF2-40B4-BE49-F238E27FC236}">
                  <a16:creationId xmlns:a16="http://schemas.microsoft.com/office/drawing/2014/main" id="{DF2C03FA-4804-4042-A5D3-393FE6A1696D}"/>
                </a:ext>
              </a:extLst>
            </p:cNvPr>
            <p:cNvSpPr/>
            <p:nvPr/>
          </p:nvSpPr>
          <p:spPr>
            <a:xfrm>
              <a:off x="3068728" y="485775"/>
              <a:ext cx="1658212" cy="317500"/>
            </a:xfrm>
            <a:prstGeom prst="roundRect">
              <a:avLst/>
            </a:prstGeom>
            <a:solidFill>
              <a:srgbClr val="007271">
                <a:alpha val="30196"/>
              </a:srgbClr>
            </a:solidFill>
            <a:ln w="127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Groupe hydraulique</a:t>
              </a:r>
              <a:endParaRPr lang="fr-FR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12A11939-992E-49E6-AC83-821F061B6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8665" y="514350"/>
              <a:ext cx="1079500" cy="1079500"/>
            </a:xfrm>
            <a:prstGeom prst="rect">
              <a:avLst/>
            </a:prstGeom>
          </p:spPr>
        </p:pic>
        <p:pic>
          <p:nvPicPr>
            <p:cNvPr id="103" name="Image 102">
              <a:extLst>
                <a:ext uri="{FF2B5EF4-FFF2-40B4-BE49-F238E27FC236}">
                  <a16:creationId xmlns:a16="http://schemas.microsoft.com/office/drawing/2014/main" id="{39486D8B-FCE3-400A-AE8C-DECA871A3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841115" y="1152525"/>
              <a:ext cx="718820" cy="718820"/>
            </a:xfrm>
            <a:prstGeom prst="rect">
              <a:avLst/>
            </a:prstGeom>
          </p:spPr>
        </p:pic>
        <p:sp>
          <p:nvSpPr>
            <p:cNvPr id="104" name="Forme libre : forme 103">
              <a:extLst>
                <a:ext uri="{FF2B5EF4-FFF2-40B4-BE49-F238E27FC236}">
                  <a16:creationId xmlns:a16="http://schemas.microsoft.com/office/drawing/2014/main" id="{9D67AFCB-6449-4B43-B745-63B9F53C90F5}"/>
                </a:ext>
              </a:extLst>
            </p:cNvPr>
            <p:cNvSpPr/>
            <p:nvPr/>
          </p:nvSpPr>
          <p:spPr>
            <a:xfrm>
              <a:off x="4126865" y="1047750"/>
              <a:ext cx="73152" cy="277978"/>
            </a:xfrm>
            <a:custGeom>
              <a:avLst/>
              <a:gdLst>
                <a:gd name="connsiteX0" fmla="*/ 73152 w 73152"/>
                <a:gd name="connsiteY0" fmla="*/ 277978 h 277978"/>
                <a:gd name="connsiteX1" fmla="*/ 73152 w 73152"/>
                <a:gd name="connsiteY1" fmla="*/ 0 h 277978"/>
                <a:gd name="connsiteX2" fmla="*/ 0 w 73152"/>
                <a:gd name="connsiteY2" fmla="*/ 0 h 27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152" h="277978">
                  <a:moveTo>
                    <a:pt x="73152" y="277978"/>
                  </a:moveTo>
                  <a:lnTo>
                    <a:pt x="73152" y="0"/>
                  </a:lnTo>
                  <a:lnTo>
                    <a:pt x="0" y="0"/>
                  </a:lnTo>
                </a:path>
              </a:pathLst>
            </a:cu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05" name="Rectangle : coins arrondis 104">
              <a:extLst>
                <a:ext uri="{FF2B5EF4-FFF2-40B4-BE49-F238E27FC236}">
                  <a16:creationId xmlns:a16="http://schemas.microsoft.com/office/drawing/2014/main" id="{B688F1E3-D880-44FB-9E03-456DE03A2711}"/>
                </a:ext>
              </a:extLst>
            </p:cNvPr>
            <p:cNvSpPr/>
            <p:nvPr/>
          </p:nvSpPr>
          <p:spPr>
            <a:xfrm>
              <a:off x="7441565" y="2438400"/>
              <a:ext cx="1423518" cy="307238"/>
            </a:xfrm>
            <a:prstGeom prst="roundRect">
              <a:avLst/>
            </a:prstGeom>
            <a:solidFill>
              <a:srgbClr val="FFC15E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DISTRIBUTION </a:t>
              </a:r>
              <a:endParaRPr lang="fr-FR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Forme libre : forme 105">
              <a:extLst>
                <a:ext uri="{FF2B5EF4-FFF2-40B4-BE49-F238E27FC236}">
                  <a16:creationId xmlns:a16="http://schemas.microsoft.com/office/drawing/2014/main" id="{ABADEC91-72FA-4FF0-B084-FC83BD4920BE}"/>
                </a:ext>
              </a:extLst>
            </p:cNvPr>
            <p:cNvSpPr/>
            <p:nvPr/>
          </p:nvSpPr>
          <p:spPr>
            <a:xfrm>
              <a:off x="7860665" y="1057275"/>
              <a:ext cx="504782" cy="1369532"/>
            </a:xfrm>
            <a:custGeom>
              <a:avLst/>
              <a:gdLst>
                <a:gd name="connsiteX0" fmla="*/ 128264 w 504782"/>
                <a:gd name="connsiteY0" fmla="*/ 0 h 1369532"/>
                <a:gd name="connsiteX1" fmla="*/ 0 w 504782"/>
                <a:gd name="connsiteY1" fmla="*/ 0 h 1369532"/>
                <a:gd name="connsiteX2" fmla="*/ 0 w 504782"/>
                <a:gd name="connsiteY2" fmla="*/ 595809 h 1369532"/>
                <a:gd name="connsiteX3" fmla="*/ 500645 w 504782"/>
                <a:gd name="connsiteY3" fmla="*/ 604084 h 1369532"/>
                <a:gd name="connsiteX4" fmla="*/ 504782 w 504782"/>
                <a:gd name="connsiteY4" fmla="*/ 1369532 h 136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82" h="1369532">
                  <a:moveTo>
                    <a:pt x="128264" y="0"/>
                  </a:moveTo>
                  <a:lnTo>
                    <a:pt x="0" y="0"/>
                  </a:lnTo>
                  <a:lnTo>
                    <a:pt x="0" y="595809"/>
                  </a:lnTo>
                  <a:lnTo>
                    <a:pt x="500645" y="604084"/>
                  </a:lnTo>
                  <a:lnTo>
                    <a:pt x="504782" y="1369532"/>
                  </a:lnTo>
                </a:path>
              </a:pathLst>
            </a:cu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07" name="Forme libre : forme 106">
              <a:extLst>
                <a:ext uri="{FF2B5EF4-FFF2-40B4-BE49-F238E27FC236}">
                  <a16:creationId xmlns:a16="http://schemas.microsoft.com/office/drawing/2014/main" id="{4A1E5E8B-DC04-461F-9B7A-D921F7222F4A}"/>
                </a:ext>
              </a:extLst>
            </p:cNvPr>
            <p:cNvSpPr/>
            <p:nvPr/>
          </p:nvSpPr>
          <p:spPr>
            <a:xfrm>
              <a:off x="8508365" y="1876425"/>
              <a:ext cx="273078" cy="554432"/>
            </a:xfrm>
            <a:custGeom>
              <a:avLst/>
              <a:gdLst>
                <a:gd name="connsiteX0" fmla="*/ 273078 w 273078"/>
                <a:gd name="connsiteY0" fmla="*/ 0 h 554432"/>
                <a:gd name="connsiteX1" fmla="*/ 273078 w 273078"/>
                <a:gd name="connsiteY1" fmla="*/ 293766 h 554432"/>
                <a:gd name="connsiteX2" fmla="*/ 0 w 273078"/>
                <a:gd name="connsiteY2" fmla="*/ 293766 h 554432"/>
                <a:gd name="connsiteX3" fmla="*/ 0 w 273078"/>
                <a:gd name="connsiteY3" fmla="*/ 554432 h 554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078" h="554432">
                  <a:moveTo>
                    <a:pt x="273078" y="0"/>
                  </a:moveTo>
                  <a:lnTo>
                    <a:pt x="273078" y="293766"/>
                  </a:lnTo>
                  <a:lnTo>
                    <a:pt x="0" y="293766"/>
                  </a:lnTo>
                  <a:lnTo>
                    <a:pt x="0" y="554432"/>
                  </a:lnTo>
                </a:path>
              </a:pathLst>
            </a:cu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08" name="Forme libre : forme 107">
              <a:extLst>
                <a:ext uri="{FF2B5EF4-FFF2-40B4-BE49-F238E27FC236}">
                  <a16:creationId xmlns:a16="http://schemas.microsoft.com/office/drawing/2014/main" id="{335FF973-7AB6-4E87-8159-2FFF7369B214}"/>
                </a:ext>
              </a:extLst>
            </p:cNvPr>
            <p:cNvSpPr/>
            <p:nvPr/>
          </p:nvSpPr>
          <p:spPr>
            <a:xfrm>
              <a:off x="5850890" y="1876425"/>
              <a:ext cx="2201180" cy="537882"/>
            </a:xfrm>
            <a:custGeom>
              <a:avLst/>
              <a:gdLst>
                <a:gd name="connsiteX0" fmla="*/ 0 w 2201180"/>
                <a:gd name="connsiteY0" fmla="*/ 0 h 537882"/>
                <a:gd name="connsiteX1" fmla="*/ 4138 w 2201180"/>
                <a:gd name="connsiteY1" fmla="*/ 74476 h 537882"/>
                <a:gd name="connsiteX2" fmla="*/ 2201180 w 2201180"/>
                <a:gd name="connsiteY2" fmla="*/ 107576 h 537882"/>
                <a:gd name="connsiteX3" fmla="*/ 2197043 w 2201180"/>
                <a:gd name="connsiteY3" fmla="*/ 537882 h 5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1180" h="537882">
                  <a:moveTo>
                    <a:pt x="0" y="0"/>
                  </a:moveTo>
                  <a:lnTo>
                    <a:pt x="4138" y="74476"/>
                  </a:lnTo>
                  <a:lnTo>
                    <a:pt x="2201180" y="107576"/>
                  </a:lnTo>
                  <a:lnTo>
                    <a:pt x="2197043" y="537882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09" name="Forme libre : forme 108">
              <a:extLst>
                <a:ext uri="{FF2B5EF4-FFF2-40B4-BE49-F238E27FC236}">
                  <a16:creationId xmlns:a16="http://schemas.microsoft.com/office/drawing/2014/main" id="{E5687F46-0299-4DFB-9013-2E6D3D2087B7}"/>
                </a:ext>
              </a:extLst>
            </p:cNvPr>
            <p:cNvSpPr/>
            <p:nvPr/>
          </p:nvSpPr>
          <p:spPr>
            <a:xfrm>
              <a:off x="4955540" y="1057275"/>
              <a:ext cx="2950077" cy="1369532"/>
            </a:xfrm>
            <a:custGeom>
              <a:avLst/>
              <a:gdLst>
                <a:gd name="connsiteX0" fmla="*/ 107576 w 2950077"/>
                <a:gd name="connsiteY0" fmla="*/ 0 h 1369532"/>
                <a:gd name="connsiteX1" fmla="*/ 0 w 2950077"/>
                <a:gd name="connsiteY1" fmla="*/ 0 h 1369532"/>
                <a:gd name="connsiteX2" fmla="*/ 4137 w 2950077"/>
                <a:gd name="connsiteY2" fmla="*/ 1034390 h 1369532"/>
                <a:gd name="connsiteX3" fmla="*/ 2950077 w 2950077"/>
                <a:gd name="connsiteY3" fmla="*/ 1050940 h 1369532"/>
                <a:gd name="connsiteX4" fmla="*/ 2945940 w 2950077"/>
                <a:gd name="connsiteY4" fmla="*/ 1369532 h 136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0077" h="1369532">
                  <a:moveTo>
                    <a:pt x="107576" y="0"/>
                  </a:moveTo>
                  <a:lnTo>
                    <a:pt x="0" y="0"/>
                  </a:lnTo>
                  <a:lnTo>
                    <a:pt x="4137" y="1034390"/>
                  </a:lnTo>
                  <a:lnTo>
                    <a:pt x="2950077" y="1050940"/>
                  </a:lnTo>
                  <a:lnTo>
                    <a:pt x="2945940" y="1369532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10" name="Forme libre : forme 109">
              <a:extLst>
                <a:ext uri="{FF2B5EF4-FFF2-40B4-BE49-F238E27FC236}">
                  <a16:creationId xmlns:a16="http://schemas.microsoft.com/office/drawing/2014/main" id="{DBF58C79-ABA5-4857-85D1-F2C42E211E33}"/>
                </a:ext>
              </a:extLst>
            </p:cNvPr>
            <p:cNvSpPr/>
            <p:nvPr/>
          </p:nvSpPr>
          <p:spPr>
            <a:xfrm>
              <a:off x="4193540" y="1695450"/>
              <a:ext cx="3541749" cy="740622"/>
            </a:xfrm>
            <a:custGeom>
              <a:avLst/>
              <a:gdLst>
                <a:gd name="connsiteX0" fmla="*/ 4138 w 3541749"/>
                <a:gd name="connsiteY0" fmla="*/ 0 h 740622"/>
                <a:gd name="connsiteX1" fmla="*/ 0 w 3541749"/>
                <a:gd name="connsiteY1" fmla="*/ 504782 h 740622"/>
                <a:gd name="connsiteX2" fmla="*/ 3541749 w 3541749"/>
                <a:gd name="connsiteY2" fmla="*/ 500644 h 740622"/>
                <a:gd name="connsiteX3" fmla="*/ 3537611 w 3541749"/>
                <a:gd name="connsiteY3" fmla="*/ 740622 h 74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1749" h="740622">
                  <a:moveTo>
                    <a:pt x="4138" y="0"/>
                  </a:moveTo>
                  <a:cubicBezTo>
                    <a:pt x="2759" y="168261"/>
                    <a:pt x="1379" y="336521"/>
                    <a:pt x="0" y="504782"/>
                  </a:cubicBezTo>
                  <a:lnTo>
                    <a:pt x="3541749" y="500644"/>
                  </a:lnTo>
                  <a:cubicBezTo>
                    <a:pt x="3540370" y="580637"/>
                    <a:pt x="3538990" y="660629"/>
                    <a:pt x="3537611" y="740622"/>
                  </a:cubicBezTo>
                </a:path>
              </a:pathLst>
            </a:cu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11" name="Forme libre : forme 110">
              <a:extLst>
                <a:ext uri="{FF2B5EF4-FFF2-40B4-BE49-F238E27FC236}">
                  <a16:creationId xmlns:a16="http://schemas.microsoft.com/office/drawing/2014/main" id="{A2E30403-41C9-4718-A6C5-41E8CBD22D35}"/>
                </a:ext>
              </a:extLst>
            </p:cNvPr>
            <p:cNvSpPr/>
            <p:nvPr/>
          </p:nvSpPr>
          <p:spPr>
            <a:xfrm>
              <a:off x="3441065" y="1057275"/>
              <a:ext cx="4149970" cy="1381944"/>
            </a:xfrm>
            <a:custGeom>
              <a:avLst/>
              <a:gdLst>
                <a:gd name="connsiteX0" fmla="*/ 91027 w 4149970"/>
                <a:gd name="connsiteY0" fmla="*/ 0 h 1381944"/>
                <a:gd name="connsiteX1" fmla="*/ 0 w 4149970"/>
                <a:gd name="connsiteY1" fmla="*/ 0 h 1381944"/>
                <a:gd name="connsiteX2" fmla="*/ 0 w 4149970"/>
                <a:gd name="connsiteY2" fmla="*/ 1266092 h 1381944"/>
                <a:gd name="connsiteX3" fmla="*/ 4149970 w 4149970"/>
                <a:gd name="connsiteY3" fmla="*/ 1274367 h 1381944"/>
                <a:gd name="connsiteX4" fmla="*/ 4149970 w 4149970"/>
                <a:gd name="connsiteY4" fmla="*/ 1381944 h 138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9970" h="1381944">
                  <a:moveTo>
                    <a:pt x="91027" y="0"/>
                  </a:moveTo>
                  <a:lnTo>
                    <a:pt x="0" y="0"/>
                  </a:lnTo>
                  <a:lnTo>
                    <a:pt x="0" y="1266092"/>
                  </a:lnTo>
                  <a:lnTo>
                    <a:pt x="4149970" y="1274367"/>
                  </a:lnTo>
                  <a:lnTo>
                    <a:pt x="4149970" y="1381944"/>
                  </a:lnTo>
                </a:path>
              </a:pathLst>
            </a:cu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28147208-380D-434B-BD4B-358BAFF95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812665" y="2781300"/>
              <a:ext cx="1439545" cy="1439545"/>
            </a:xfrm>
            <a:prstGeom prst="rect">
              <a:avLst/>
            </a:prstGeom>
          </p:spPr>
        </p:pic>
        <p:pic>
          <p:nvPicPr>
            <p:cNvPr id="113" name="Image 112">
              <a:extLst>
                <a:ext uri="{FF2B5EF4-FFF2-40B4-BE49-F238E27FC236}">
                  <a16:creationId xmlns:a16="http://schemas.microsoft.com/office/drawing/2014/main" id="{4DA49669-681B-4253-B7F9-D90872A48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090" y="2781300"/>
              <a:ext cx="1439545" cy="1439545"/>
            </a:xfrm>
            <a:prstGeom prst="rect">
              <a:avLst/>
            </a:prstGeom>
          </p:spPr>
        </p:pic>
        <p:sp>
          <p:nvSpPr>
            <p:cNvPr id="114" name="Forme libre : forme 113">
              <a:extLst>
                <a:ext uri="{FF2B5EF4-FFF2-40B4-BE49-F238E27FC236}">
                  <a16:creationId xmlns:a16="http://schemas.microsoft.com/office/drawing/2014/main" id="{B71C1CA9-66CF-408F-BE63-7BD18AE4DFD1}"/>
                </a:ext>
              </a:extLst>
            </p:cNvPr>
            <p:cNvSpPr/>
            <p:nvPr/>
          </p:nvSpPr>
          <p:spPr>
            <a:xfrm>
              <a:off x="6689090" y="2743200"/>
              <a:ext cx="897404" cy="370519"/>
            </a:xfrm>
            <a:custGeom>
              <a:avLst/>
              <a:gdLst>
                <a:gd name="connsiteX0" fmla="*/ 0 w 897404"/>
                <a:gd name="connsiteY0" fmla="*/ 363720 h 370519"/>
                <a:gd name="connsiteX1" fmla="*/ 897404 w 897404"/>
                <a:gd name="connsiteY1" fmla="*/ 370519 h 370519"/>
                <a:gd name="connsiteX2" fmla="*/ 894005 w 897404"/>
                <a:gd name="connsiteY2" fmla="*/ 0 h 37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7404" h="370519">
                  <a:moveTo>
                    <a:pt x="0" y="363720"/>
                  </a:moveTo>
                  <a:lnTo>
                    <a:pt x="897404" y="370519"/>
                  </a:lnTo>
                  <a:lnTo>
                    <a:pt x="894005" y="0"/>
                  </a:ln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15" name="Forme libre : forme 114">
              <a:extLst>
                <a:ext uri="{FF2B5EF4-FFF2-40B4-BE49-F238E27FC236}">
                  <a16:creationId xmlns:a16="http://schemas.microsoft.com/office/drawing/2014/main" id="{57E13E90-661A-44D8-B46C-2B98F154DE45}"/>
                </a:ext>
              </a:extLst>
            </p:cNvPr>
            <p:cNvSpPr/>
            <p:nvPr/>
          </p:nvSpPr>
          <p:spPr>
            <a:xfrm>
              <a:off x="6689090" y="2743200"/>
              <a:ext cx="1781211" cy="1148949"/>
            </a:xfrm>
            <a:custGeom>
              <a:avLst/>
              <a:gdLst>
                <a:gd name="connsiteX0" fmla="*/ 0 w 1781211"/>
                <a:gd name="connsiteY0" fmla="*/ 1145550 h 1148949"/>
                <a:gd name="connsiteX1" fmla="*/ 1781211 w 1781211"/>
                <a:gd name="connsiteY1" fmla="*/ 1148949 h 1148949"/>
                <a:gd name="connsiteX2" fmla="*/ 1771013 w 1781211"/>
                <a:gd name="connsiteY2" fmla="*/ 0 h 114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1211" h="1148949">
                  <a:moveTo>
                    <a:pt x="0" y="1145550"/>
                  </a:moveTo>
                  <a:lnTo>
                    <a:pt x="1781211" y="1148949"/>
                  </a:lnTo>
                  <a:cubicBezTo>
                    <a:pt x="1777812" y="765966"/>
                    <a:pt x="1774412" y="382983"/>
                    <a:pt x="1771013" y="0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16" name="Zone de texte 2">
              <a:extLst>
                <a:ext uri="{FF2B5EF4-FFF2-40B4-BE49-F238E27FC236}">
                  <a16:creationId xmlns:a16="http://schemas.microsoft.com/office/drawing/2014/main" id="{E91214F2-BF61-4D6A-A3E0-1489D60689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3590" y="3895725"/>
              <a:ext cx="2304415" cy="305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Toit de nacelle</a:t>
              </a:r>
              <a:endParaRPr lang="fr-FR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655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 groupe VALOREM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449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INTRODUCTION ET CONTEXTE</a:t>
            </a: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08CE9DB9-A8BD-4622-ABDD-D9CF8CD58D84}"/>
              </a:ext>
            </a:extLst>
          </p:cNvPr>
          <p:cNvGrpSpPr/>
          <p:nvPr/>
        </p:nvGrpSpPr>
        <p:grpSpPr>
          <a:xfrm>
            <a:off x="5050081" y="1677035"/>
            <a:ext cx="5640779" cy="2878936"/>
            <a:chOff x="365390" y="1950678"/>
            <a:chExt cx="5640779" cy="2878936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EF83A9BF-6836-4DB5-9371-573FEB194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390" y="3621925"/>
              <a:ext cx="1513915" cy="1207689"/>
            </a:xfrm>
            <a:prstGeom prst="rect">
              <a:avLst/>
            </a:prstGeom>
          </p:spPr>
        </p:pic>
        <p:pic>
          <p:nvPicPr>
            <p:cNvPr id="29" name="Picture 6" descr="VALREA | Réalisation Energies Alternatives">
              <a:extLst>
                <a:ext uri="{FF2B5EF4-FFF2-40B4-BE49-F238E27FC236}">
                  <a16:creationId xmlns:a16="http://schemas.microsoft.com/office/drawing/2014/main" id="{5BE426BA-538A-4114-86CF-7E34F86927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130" y="3621925"/>
              <a:ext cx="986124" cy="931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 descr="Partenaires des projets Nord">
              <a:extLst>
                <a:ext uri="{FF2B5EF4-FFF2-40B4-BE49-F238E27FC236}">
                  <a16:creationId xmlns:a16="http://schemas.microsoft.com/office/drawing/2014/main" id="{905607DC-C6CC-4E68-9A6B-F9E138CDBB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1079" y="3603003"/>
              <a:ext cx="1301084" cy="1226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VALOREM MARINE SOLUTIONS | Des solutions pour les énergies marines">
              <a:extLst>
                <a:ext uri="{FF2B5EF4-FFF2-40B4-BE49-F238E27FC236}">
                  <a16:creationId xmlns:a16="http://schemas.microsoft.com/office/drawing/2014/main" id="{E7F95E0F-7DEC-4B54-A5DD-F840E54DB3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4988" y="3508432"/>
              <a:ext cx="1321181" cy="1321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2" descr="Valorem | Opérateur en énergies vertes">
              <a:extLst>
                <a:ext uri="{FF2B5EF4-FFF2-40B4-BE49-F238E27FC236}">
                  <a16:creationId xmlns:a16="http://schemas.microsoft.com/office/drawing/2014/main" id="{895D7FEB-A512-4694-8F97-3D4BBD105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7884" y="1950678"/>
              <a:ext cx="1726387" cy="1549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64C57283-88A9-45A2-A6DB-5AC08EEC66BC}"/>
                </a:ext>
              </a:extLst>
            </p:cNvPr>
            <p:cNvCxnSpPr/>
            <p:nvPr/>
          </p:nvCxnSpPr>
          <p:spPr>
            <a:xfrm>
              <a:off x="579469" y="3429000"/>
              <a:ext cx="52632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5" name="Image 44">
            <a:extLst>
              <a:ext uri="{FF2B5EF4-FFF2-40B4-BE49-F238E27FC236}">
                <a16:creationId xmlns:a16="http://schemas.microsoft.com/office/drawing/2014/main" id="{74C93C5B-921E-4824-9F53-8C1FE1A6B33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243" y="1539910"/>
            <a:ext cx="3581360" cy="3509718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D73679E0-EC4E-485A-A135-ECA5974E6B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3" y="4949190"/>
            <a:ext cx="2888443" cy="1879099"/>
          </a:xfrm>
          <a:prstGeom prst="rect">
            <a:avLst/>
          </a:prstGeom>
        </p:spPr>
      </p:pic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817A0E5-1B5F-405D-99C3-C1FD8B668434}"/>
              </a:ext>
            </a:extLst>
          </p:cNvPr>
          <p:cNvSpPr/>
          <p:nvPr/>
        </p:nvSpPr>
        <p:spPr>
          <a:xfrm>
            <a:off x="5050081" y="3348282"/>
            <a:ext cx="1513915" cy="1120846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3A443CB-CD65-46BA-95CB-2B0146D50754}"/>
              </a:ext>
            </a:extLst>
          </p:cNvPr>
          <p:cNvSpPr txBox="1"/>
          <p:nvPr/>
        </p:nvSpPr>
        <p:spPr>
          <a:xfrm>
            <a:off x="5050080" y="4939200"/>
            <a:ext cx="5934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dirty="0"/>
              <a:t>Conduite et suivi d’exploitation : 600 MW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dirty="0"/>
              <a:t>Maintenance des parcs </a:t>
            </a:r>
            <a:r>
              <a:rPr lang="fr-FR" sz="2400" dirty="0" err="1"/>
              <a:t>EnR</a:t>
            </a:r>
            <a:r>
              <a:rPr lang="fr-FR" sz="2400" dirty="0"/>
              <a:t> : 250 MW 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49F0E6A-B5EF-4F59-A3ED-8769A834052F}"/>
              </a:ext>
            </a:extLst>
          </p:cNvPr>
          <p:cNvCxnSpPr>
            <a:cxnSpLocks/>
            <a:stCxn id="48" idx="1"/>
            <a:endCxn id="49" idx="1"/>
          </p:cNvCxnSpPr>
          <p:nvPr/>
        </p:nvCxnSpPr>
        <p:spPr>
          <a:xfrm flipH="1">
            <a:off x="5050080" y="3908705"/>
            <a:ext cx="1" cy="144599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397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 secteur des </a:t>
            </a:r>
            <a:r>
              <a:rPr lang="fr-FR" dirty="0" err="1">
                <a:solidFill>
                  <a:schemeClr val="bg1"/>
                </a:solidFill>
              </a:rPr>
              <a:t>EnR</a:t>
            </a:r>
            <a:r>
              <a:rPr lang="fr-FR" dirty="0">
                <a:solidFill>
                  <a:schemeClr val="bg1"/>
                </a:solidFill>
              </a:rPr>
              <a:t> et de l’éolien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449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INTRODUCTION ET CONTEXTE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53D2DA2C-73E4-4EF7-944A-F1DD50556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000" y="2002059"/>
            <a:ext cx="10800000" cy="4320000"/>
          </a:xfrm>
        </p:spPr>
      </p:pic>
    </p:spTree>
    <p:extLst>
      <p:ext uri="{BB962C8B-B14F-4D97-AF65-F5344CB8AC3E}">
        <p14:creationId xmlns:p14="http://schemas.microsoft.com/office/powerpoint/2010/main" val="1214284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6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 secteur des </a:t>
            </a:r>
            <a:r>
              <a:rPr lang="fr-FR" dirty="0" err="1">
                <a:solidFill>
                  <a:schemeClr val="bg1"/>
                </a:solidFill>
              </a:rPr>
              <a:t>EnR</a:t>
            </a:r>
            <a:r>
              <a:rPr lang="fr-FR" dirty="0">
                <a:solidFill>
                  <a:schemeClr val="bg1"/>
                </a:solidFill>
              </a:rPr>
              <a:t> et de l’éolien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449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INTRODUCTION ET CONTEXTE</a:t>
            </a:r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E5612303-17F5-465C-89CF-C23EA72C3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000" y="2008756"/>
            <a:ext cx="10800000" cy="4320000"/>
          </a:xfrm>
        </p:spPr>
      </p:pic>
    </p:spTree>
    <p:extLst>
      <p:ext uri="{BB962C8B-B14F-4D97-AF65-F5344CB8AC3E}">
        <p14:creationId xmlns:p14="http://schemas.microsoft.com/office/powerpoint/2010/main" val="1837569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Contexte et besoin VALEMO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9CDA89A-27DC-4AAA-9DCC-0CFAA11E4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Augmentation du nombre de parcs en suivi ;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Complexification des projets </a:t>
            </a:r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(nombre de turbines, stockage … ) </a:t>
            </a:r>
            <a:r>
              <a:rPr lang="fr-FR" sz="2400" dirty="0"/>
              <a:t>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Multiplication des </a:t>
            </a:r>
            <a:r>
              <a:rPr lang="fr-FR" sz="2400" dirty="0" err="1"/>
              <a:t>EnR</a:t>
            </a:r>
            <a:r>
              <a:rPr lang="fr-FR" sz="2400" dirty="0"/>
              <a:t> </a:t>
            </a:r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(éolien, solaire, EMR, hydro … ) </a:t>
            </a:r>
            <a:r>
              <a:rPr lang="fr-FR" sz="2400" dirty="0"/>
              <a:t>;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sz="2400" dirty="0"/>
          </a:p>
          <a:p>
            <a:pPr marL="0" indent="0">
              <a:buNone/>
            </a:pPr>
            <a:r>
              <a:rPr lang="fr-FR" dirty="0">
                <a:solidFill>
                  <a:schemeClr val="accent3">
                    <a:lumMod val="50000"/>
                  </a:schemeClr>
                </a:solidFill>
              </a:rPr>
              <a:t>Besoin de VALEMO : </a:t>
            </a:r>
          </a:p>
          <a:p>
            <a:r>
              <a:rPr lang="fr-FR" sz="2400" dirty="0"/>
              <a:t>Nouveaux outils et logiciels de suivis ; </a:t>
            </a:r>
          </a:p>
          <a:p>
            <a:r>
              <a:rPr lang="fr-FR" sz="2400" dirty="0"/>
              <a:t>Etudes des données de parcs ; </a:t>
            </a:r>
          </a:p>
          <a:p>
            <a:r>
              <a:rPr lang="fr-FR" sz="2400" dirty="0"/>
              <a:t>Surveillance des dégradations ; </a:t>
            </a:r>
          </a:p>
          <a:p>
            <a:pPr marL="0" indent="0">
              <a:buNone/>
            </a:pPr>
            <a:endParaRPr lang="fr-FR" sz="2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449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INTRODUCTION ET CONTEXTE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FFF3CFC-C320-46F5-AF93-58409CC521B2}"/>
              </a:ext>
            </a:extLst>
          </p:cNvPr>
          <p:cNvSpPr/>
          <p:nvPr/>
        </p:nvSpPr>
        <p:spPr>
          <a:xfrm>
            <a:off x="859465" y="4137660"/>
            <a:ext cx="5769935" cy="457200"/>
          </a:xfrm>
          <a:prstGeom prst="round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4163DA1-6BC9-436C-9413-B1F9004E2629}"/>
              </a:ext>
            </a:extLst>
          </p:cNvPr>
          <p:cNvCxnSpPr>
            <a:stCxn id="2" idx="3"/>
          </p:cNvCxnSpPr>
          <p:nvPr/>
        </p:nvCxnSpPr>
        <p:spPr>
          <a:xfrm flipV="1">
            <a:off x="6629400" y="4354830"/>
            <a:ext cx="800100" cy="11430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A25CD538-35BE-4FC7-888C-E4CA9610708D}"/>
              </a:ext>
            </a:extLst>
          </p:cNvPr>
          <p:cNvSpPr txBox="1"/>
          <p:nvPr/>
        </p:nvSpPr>
        <p:spPr>
          <a:xfrm>
            <a:off x="7458385" y="4123997"/>
            <a:ext cx="4295465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i="1" dirty="0"/>
              <a:t>Etudes des arrêts de productions </a:t>
            </a:r>
          </a:p>
        </p:txBody>
      </p:sp>
    </p:spTree>
    <p:extLst>
      <p:ext uri="{BB962C8B-B14F-4D97-AF65-F5344CB8AC3E}">
        <p14:creationId xmlns:p14="http://schemas.microsoft.com/office/powerpoint/2010/main" val="139306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FFB12671-D519-4A4F-B35E-0C0DB580B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2"/>
          <a:stretch/>
        </p:blipFill>
        <p:spPr>
          <a:xfrm>
            <a:off x="0" y="0"/>
            <a:ext cx="588934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8BA9E3E-56C9-4B94-94EC-6D9E67387C19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rgbClr val="F2F2F2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8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759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OBJECTIFS DU STAGE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842FD537-5A90-4F70-A344-3C9C00988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456850"/>
              </p:ext>
            </p:extLst>
          </p:nvPr>
        </p:nvGraphicFramePr>
        <p:xfrm>
          <a:off x="6542568" y="1539908"/>
          <a:ext cx="4383143" cy="48164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83143">
                  <a:extLst>
                    <a:ext uri="{9D8B030D-6E8A-4147-A177-3AD203B41FA5}">
                      <a16:colId xmlns:a16="http://schemas.microsoft.com/office/drawing/2014/main" val="2099309272"/>
                    </a:ext>
                  </a:extLst>
                </a:gridCol>
              </a:tblGrid>
              <a:tr h="1204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b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INTRODUCTION ET CONTEXTE</a:t>
                      </a:r>
                      <a:endParaRPr kumimoji="0" lang="fr-F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216000" marT="144000" marB="14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612913"/>
                  </a:ext>
                </a:extLst>
              </a:tr>
              <a:tr h="1204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b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OBJECTIFS DU STAGE</a:t>
                      </a:r>
                      <a:endParaRPr kumimoji="0" lang="fr-F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216000" marT="144000" marB="14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910239"/>
                  </a:ext>
                </a:extLst>
              </a:tr>
              <a:tr h="1204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b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NOUVELLE CLASSIFICATION DES ARRÊTS</a:t>
                      </a:r>
                      <a:endParaRPr kumimoji="0" lang="fr-F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108000" marT="144000" marB="14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791781"/>
                  </a:ext>
                </a:extLst>
              </a:tr>
              <a:tr h="1204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b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ETUDE DE PARCS VALEMO </a:t>
                      </a:r>
                      <a:endParaRPr kumimoji="0" lang="fr-F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216000" marT="144000" marB="14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082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5006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46">
            <a:extLst>
              <a:ext uri="{FF2B5EF4-FFF2-40B4-BE49-F238E27FC236}">
                <a16:creationId xmlns:a16="http://schemas.microsoft.com/office/drawing/2014/main" id="{A12BF486-52C3-44ED-ACAF-118B0A6A6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910" y="1539910"/>
            <a:ext cx="5318090" cy="53180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DD86B6-28D0-41C6-9D41-7756F9E8295B}"/>
              </a:ext>
            </a:extLst>
          </p:cNvPr>
          <p:cNvSpPr/>
          <p:nvPr/>
        </p:nvSpPr>
        <p:spPr>
          <a:xfrm>
            <a:off x="0" y="-1"/>
            <a:ext cx="12192000" cy="15399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E8986-74CB-44FC-809E-29E4B6D5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BB60-E83F-4F75-B35D-97102CE4E034}" type="slidenum">
              <a:rPr lang="fr-FR" smtClean="0"/>
              <a:t>9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B19D0E-3366-40B1-90D4-52AA5C5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1"/>
            <a:ext cx="10515600" cy="74439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L’éolienne et ses arrêts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97A0E-986E-40E3-8F69-95DBDE1C7324}"/>
              </a:ext>
            </a:extLst>
          </p:cNvPr>
          <p:cNvSpPr txBox="1"/>
          <p:nvPr/>
        </p:nvSpPr>
        <p:spPr>
          <a:xfrm>
            <a:off x="859465" y="369224"/>
            <a:ext cx="449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OBJECTIFS DU STAGE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48C6741F-8DAF-4AEC-82AA-F9BB37FEC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398" y="1909134"/>
            <a:ext cx="6135895" cy="50745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accent3">
                    <a:lumMod val="50000"/>
                  </a:schemeClr>
                </a:solidFill>
              </a:rPr>
              <a:t>Les causes d’interruption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Les pannes ; </a:t>
            </a:r>
          </a:p>
          <a:p>
            <a:pPr>
              <a:buFont typeface="Calibri" panose="020F0502020204030204" pitchFamily="34" charset="0"/>
              <a:buChar char="+"/>
            </a:pPr>
            <a:r>
              <a:rPr lang="fr-FR" sz="2400" dirty="0"/>
              <a:t>La maintenance ; </a:t>
            </a:r>
          </a:p>
          <a:p>
            <a:pPr>
              <a:buFont typeface="Calibri" panose="020F0502020204030204" pitchFamily="34" charset="0"/>
              <a:buChar char="+"/>
            </a:pPr>
            <a:r>
              <a:rPr lang="fr-FR" sz="2400" dirty="0"/>
              <a:t>Les inspections ; </a:t>
            </a:r>
          </a:p>
          <a:p>
            <a:pPr>
              <a:buFont typeface="Calibri" panose="020F0502020204030204" pitchFamily="34" charset="0"/>
              <a:buChar char="+"/>
            </a:pPr>
            <a:r>
              <a:rPr lang="fr-FR" sz="2400" dirty="0"/>
              <a:t>Le bridage … </a:t>
            </a:r>
          </a:p>
          <a:p>
            <a:endParaRPr lang="fr-FR" sz="2400" dirty="0"/>
          </a:p>
          <a:p>
            <a:pPr marL="0" indent="0">
              <a:buNone/>
            </a:pPr>
            <a:r>
              <a:rPr lang="fr-FR" dirty="0">
                <a:solidFill>
                  <a:schemeClr val="accent3">
                    <a:lumMod val="50000"/>
                  </a:schemeClr>
                </a:solidFill>
              </a:rPr>
              <a:t>Les acteurs impliqués : </a:t>
            </a:r>
          </a:p>
          <a:p>
            <a:r>
              <a:rPr lang="fr-FR" sz="2400" dirty="0"/>
              <a:t>La conduite VALEMO ;</a:t>
            </a:r>
          </a:p>
          <a:p>
            <a:r>
              <a:rPr lang="fr-FR" sz="2400" dirty="0"/>
              <a:t>La chargés d’exploitation ; </a:t>
            </a:r>
          </a:p>
          <a:p>
            <a:r>
              <a:rPr lang="fr-FR" sz="2400" dirty="0"/>
              <a:t>Les acteurs extérieurs … </a:t>
            </a:r>
          </a:p>
        </p:txBody>
      </p:sp>
      <p:cxnSp>
        <p:nvCxnSpPr>
          <p:cNvPr id="49" name="Connecteur : en angle 48">
            <a:extLst>
              <a:ext uri="{FF2B5EF4-FFF2-40B4-BE49-F238E27FC236}">
                <a16:creationId xmlns:a16="http://schemas.microsoft.com/office/drawing/2014/main" id="{499DDC04-1AD3-48E1-AF2F-1B3F6B8FE600}"/>
              </a:ext>
            </a:extLst>
          </p:cNvPr>
          <p:cNvCxnSpPr>
            <a:cxnSpLocks/>
          </p:cNvCxnSpPr>
          <p:nvPr/>
        </p:nvCxnSpPr>
        <p:spPr>
          <a:xfrm>
            <a:off x="2836773" y="2628900"/>
            <a:ext cx="5010061" cy="1337044"/>
          </a:xfrm>
          <a:prstGeom prst="bentConnector3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33578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VALOREM">
      <a:dk1>
        <a:sysClr val="windowText" lastClr="000000"/>
      </a:dk1>
      <a:lt1>
        <a:sysClr val="window" lastClr="FFFFFF"/>
      </a:lt1>
      <a:dk2>
        <a:srgbClr val="476278"/>
      </a:dk2>
      <a:lt2>
        <a:srgbClr val="EEECE1"/>
      </a:lt2>
      <a:accent1>
        <a:srgbClr val="7E2E18"/>
      </a:accent1>
      <a:accent2>
        <a:srgbClr val="EA641F"/>
      </a:accent2>
      <a:accent3>
        <a:srgbClr val="009897"/>
      </a:accent3>
      <a:accent4>
        <a:srgbClr val="476278"/>
      </a:accent4>
      <a:accent5>
        <a:srgbClr val="84B819"/>
      </a:accent5>
      <a:accent6>
        <a:srgbClr val="F29400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1086</Words>
  <Application>Microsoft Office PowerPoint</Application>
  <PresentationFormat>Grand écran</PresentationFormat>
  <Paragraphs>352</Paragraphs>
  <Slides>39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HandelGothic BT</vt:lpstr>
      <vt:lpstr>Times New Roman</vt:lpstr>
      <vt:lpstr>Wingdings</vt:lpstr>
      <vt:lpstr>Thème Office</vt:lpstr>
      <vt:lpstr>Présentation PowerPoint</vt:lpstr>
      <vt:lpstr>SOMMAIRE</vt:lpstr>
      <vt:lpstr>INTRODUCTION ET CONTEXTE</vt:lpstr>
      <vt:lpstr>Le groupe VALOREM</vt:lpstr>
      <vt:lpstr>Le secteur des EnR et de l’éolien</vt:lpstr>
      <vt:lpstr>Le secteur des EnR et de l’éolien</vt:lpstr>
      <vt:lpstr>Contexte et besoin VALEMO</vt:lpstr>
      <vt:lpstr>OBJECTIFS DU STAGE</vt:lpstr>
      <vt:lpstr>L’éolienne et ses arrêts</vt:lpstr>
      <vt:lpstr>La description des arrêts</vt:lpstr>
      <vt:lpstr>Les familles de statuts</vt:lpstr>
      <vt:lpstr>Les familles de statuts</vt:lpstr>
      <vt:lpstr>Objectifs</vt:lpstr>
      <vt:lpstr>NOUVELLE CLASSIFICATION DES ARRETS</vt:lpstr>
      <vt:lpstr>Les outils normatifs</vt:lpstr>
      <vt:lpstr>Trois niveaux Type/F1/F2</vt:lpstr>
      <vt:lpstr>Exemple : roulement sur la multiplicatrice</vt:lpstr>
      <vt:lpstr>Exemple : roulement sur la multiplicatrice</vt:lpstr>
      <vt:lpstr>Exemple : roulement sur la multiplicatrice</vt:lpstr>
      <vt:lpstr>Validation par les chargés d’exploitation</vt:lpstr>
      <vt:lpstr>ETUDE DE PARCS VALEMO</vt:lpstr>
      <vt:lpstr>Pré-traitement automatique</vt:lpstr>
      <vt:lpstr>Les parcs DSN et GRV</vt:lpstr>
      <vt:lpstr>Analyse F1</vt:lpstr>
      <vt:lpstr>Analyse fonction F1</vt:lpstr>
      <vt:lpstr>Analyse fonction F1</vt:lpstr>
      <vt:lpstr>Analyse F1/F2 </vt:lpstr>
      <vt:lpstr>Les surchauffes VCS</vt:lpstr>
      <vt:lpstr>Les surchauffes VCS</vt:lpstr>
      <vt:lpstr>Bilan des surchauffes</vt:lpstr>
      <vt:lpstr>Etude technologique</vt:lpstr>
      <vt:lpstr>CONCLUSION</vt:lpstr>
      <vt:lpstr>Présentation PowerPoint</vt:lpstr>
      <vt:lpstr>RÉFÉRENCES VALOREM</vt:lpstr>
      <vt:lpstr>NF EN 13306</vt:lpstr>
      <vt:lpstr>RDS – PP : éolienne </vt:lpstr>
      <vt:lpstr>RDS – PP : hydroélectricité </vt:lpstr>
      <vt:lpstr>Refroidissement MK5</vt:lpstr>
      <vt:lpstr>Refroidissement MK7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Arthur LAFFARGUE</dc:creator>
  <cp:lastModifiedBy>Arthur LAFFARGUE</cp:lastModifiedBy>
  <cp:revision>54</cp:revision>
  <dcterms:created xsi:type="dcterms:W3CDTF">2020-08-22T09:24:32Z</dcterms:created>
  <dcterms:modified xsi:type="dcterms:W3CDTF">2020-08-24T13:26:59Z</dcterms:modified>
</cp:coreProperties>
</file>